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6"/>
  </p:notesMasterIdLst>
  <p:handoutMasterIdLst>
    <p:handoutMasterId r:id="rId67"/>
  </p:handoutMasterIdLst>
  <p:sldIdLst>
    <p:sldId id="304" r:id="rId2"/>
    <p:sldId id="350" r:id="rId3"/>
    <p:sldId id="258" r:id="rId4"/>
    <p:sldId id="351" r:id="rId5"/>
    <p:sldId id="314" r:id="rId6"/>
    <p:sldId id="318" r:id="rId7"/>
    <p:sldId id="360" r:id="rId8"/>
    <p:sldId id="322" r:id="rId9"/>
    <p:sldId id="366" r:id="rId10"/>
    <p:sldId id="319" r:id="rId11"/>
    <p:sldId id="323" r:id="rId12"/>
    <p:sldId id="320" r:id="rId13"/>
    <p:sldId id="352" r:id="rId14"/>
    <p:sldId id="263" r:id="rId15"/>
    <p:sldId id="267" r:id="rId16"/>
    <p:sldId id="264" r:id="rId17"/>
    <p:sldId id="265" r:id="rId18"/>
    <p:sldId id="266" r:id="rId19"/>
    <p:sldId id="353" r:id="rId20"/>
    <p:sldId id="268" r:id="rId21"/>
    <p:sldId id="305" r:id="rId22"/>
    <p:sldId id="269" r:id="rId23"/>
    <p:sldId id="306" r:id="rId24"/>
    <p:sldId id="307" r:id="rId25"/>
    <p:sldId id="309" r:id="rId26"/>
    <p:sldId id="310" r:id="rId27"/>
    <p:sldId id="363" r:id="rId28"/>
    <p:sldId id="311" r:id="rId29"/>
    <p:sldId id="336" r:id="rId30"/>
    <p:sldId id="349" r:id="rId31"/>
    <p:sldId id="313" r:id="rId32"/>
    <p:sldId id="354" r:id="rId33"/>
    <p:sldId id="362" r:id="rId34"/>
    <p:sldId id="327" r:id="rId35"/>
    <p:sldId id="328" r:id="rId36"/>
    <p:sldId id="361" r:id="rId37"/>
    <p:sldId id="331" r:id="rId38"/>
    <p:sldId id="329" r:id="rId39"/>
    <p:sldId id="279" r:id="rId40"/>
    <p:sldId id="332" r:id="rId41"/>
    <p:sldId id="338" r:id="rId42"/>
    <p:sldId id="339" r:id="rId43"/>
    <p:sldId id="337" r:id="rId44"/>
    <p:sldId id="340" r:id="rId45"/>
    <p:sldId id="341" r:id="rId46"/>
    <p:sldId id="355" r:id="rId47"/>
    <p:sldId id="342" r:id="rId48"/>
    <p:sldId id="364" r:id="rId49"/>
    <p:sldId id="344" r:id="rId50"/>
    <p:sldId id="345" r:id="rId51"/>
    <p:sldId id="356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1" r:id="rId61"/>
    <p:sldId id="290" r:id="rId62"/>
    <p:sldId id="357" r:id="rId63"/>
    <p:sldId id="297" r:id="rId64"/>
    <p:sldId id="34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00"/>
    <a:srgbClr val="0066FF"/>
    <a:srgbClr val="F8F8F8"/>
    <a:srgbClr val="FC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7"/>
    <p:restoredTop sz="92320"/>
  </p:normalViewPr>
  <p:slideViewPr>
    <p:cSldViewPr snapToGrid="0" snapToObjects="1">
      <p:cViewPr varScale="1">
        <p:scale>
          <a:sx n="103" d="100"/>
          <a:sy n="103" d="100"/>
        </p:scale>
        <p:origin x="12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C902-5D22-0340-BE89-B2D9D51B3E6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3A7A2-52D2-1D42-99BA-25CB8037B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35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7A8D6-16A3-4E44-93DC-6672DE76AF3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01133-C946-C245-A94A-954EA997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2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CCAFA-3C0F-4D43-994F-D7619DC272E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9.tiff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Median and Selection</a:t>
            </a:r>
          </a:p>
        </p:txBody>
      </p:sp>
    </p:spTree>
    <p:extLst>
      <p:ext uri="{BB962C8B-B14F-4D97-AF65-F5344CB8AC3E}">
        <p14:creationId xmlns:p14="http://schemas.microsoft.com/office/powerpoint/2010/main" val="74626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59" y="184546"/>
            <a:ext cx="7886700" cy="879474"/>
          </a:xfrm>
        </p:spPr>
        <p:txBody>
          <a:bodyPr>
            <a:normAutofit/>
          </a:bodyPr>
          <a:lstStyle/>
          <a:p>
            <a:r>
              <a:rPr lang="en-US" dirty="0"/>
              <a:t>Step 2: prove our guess is right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5900"/>
                <a:ext cx="8515350" cy="5372100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Inductive Hypothesis: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Base case: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≤10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Inductive step:  </a:t>
                </a:r>
              </a:p>
              <a:p>
                <a:pPr lvl="1"/>
                <a:r>
                  <a:rPr lang="en-US" dirty="0"/>
                  <a:t>Let k &gt; 10. Assume that the IH holds for all n so that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1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𝑪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300" b="1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𝑪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        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??</a:t>
                </a: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(aka, want to show that IH holds for n=k).</a:t>
                </a:r>
              </a:p>
              <a:p>
                <a:r>
                  <a:rPr lang="en-US" sz="2700" dirty="0"/>
                  <a:t>Conclusion:</a:t>
                </a:r>
              </a:p>
              <a:p>
                <a:pPr lvl="1"/>
                <a:r>
                  <a:rPr lang="en-US" sz="2300" dirty="0"/>
                  <a:t>There is some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</m:oMath>
                </a14:m>
                <a:r>
                  <a:rPr lang="en-US" sz="2300" dirty="0"/>
                  <a:t> so that for </a:t>
                </a:r>
                <a:r>
                  <a:rPr lang="en-US" sz="2300" dirty="0">
                    <a:solidFill>
                      <a:schemeClr val="tx1"/>
                    </a:solidFill>
                  </a:rPr>
                  <a:t>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≥1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rgbClr val="FF7400"/>
                  </a:solidFill>
                </a:endParaRP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By the definition of big-Oh, T(n) = O(n).</a:t>
                </a: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5900"/>
                <a:ext cx="8515350" cy="5372100"/>
              </a:xfrm>
              <a:blipFill>
                <a:blip r:embed="rId2"/>
                <a:stretch>
                  <a:fillRect l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231116" y="771779"/>
            <a:ext cx="18786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We don’t know what C should be yet!  Let’s go through the proof leaving it as “C” and then figure out what works…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5380524" y="1370054"/>
            <a:ext cx="2009631" cy="602055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 flipV="1">
            <a:off x="4447309" y="2805013"/>
            <a:ext cx="2942846" cy="1047308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33218" y="3680955"/>
                <a:ext cx="19447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F6E6C"/>
                    </a:solidFill>
                  </a:rPr>
                  <a:t>Whatever we choose C to be, it should have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rgbClr val="CF6E6C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218" y="3680955"/>
                <a:ext cx="1944730" cy="923330"/>
              </a:xfrm>
              <a:prstGeom prst="rect">
                <a:avLst/>
              </a:prstGeom>
              <a:blipFill>
                <a:blip r:embed="rId3"/>
                <a:stretch>
                  <a:fillRect t="-2703" r="-129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cxnSpLocks/>
          </p:cNvCxnSpPr>
          <p:nvPr/>
        </p:nvCxnSpPr>
        <p:spPr>
          <a:xfrm flipH="1">
            <a:off x="2969026" y="4861367"/>
            <a:ext cx="2748868" cy="162046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7653" y="4674220"/>
            <a:ext cx="3672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Let’s solve for C and make this true!</a:t>
            </a:r>
          </a:p>
          <a:p>
            <a:pPr algn="ctr"/>
            <a:r>
              <a:rPr lang="en-US" dirty="0">
                <a:solidFill>
                  <a:srgbClr val="CF6E6C"/>
                </a:solidFill>
              </a:rPr>
              <a:t>C = 10 works. </a:t>
            </a:r>
          </a:p>
          <a:p>
            <a:pPr algn="ctr"/>
            <a:r>
              <a:rPr lang="en-US" i="1" dirty="0">
                <a:solidFill>
                  <a:srgbClr val="CF6E6C"/>
                </a:solidFill>
              </a:rPr>
              <a:t>(write out)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482EBE-F598-8A47-B6CB-2564F72F525F}"/>
                  </a:ext>
                </a:extLst>
              </p:cNvPr>
              <p:cNvSpPr/>
              <p:nvPr/>
            </p:nvSpPr>
            <p:spPr>
              <a:xfrm>
                <a:off x="952352" y="993117"/>
                <a:ext cx="4033348" cy="89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Base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case</m:t>
                      </m:r>
                      <m:r>
                        <m:rPr>
                          <m:nor/>
                        </m:rPr>
                        <a:rPr lang="en-US" dirty="0"/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when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1≤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482EBE-F598-8A47-B6CB-2564F72F5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52" y="993117"/>
                <a:ext cx="4033348" cy="893771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667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22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830" y="297305"/>
            <a:ext cx="5073881" cy="879474"/>
          </a:xfrm>
        </p:spPr>
        <p:txBody>
          <a:bodyPr>
            <a:normAutofit/>
          </a:bodyPr>
          <a:lstStyle/>
          <a:p>
            <a:r>
              <a:rPr lang="en-US" dirty="0"/>
              <a:t>Step 3: Profit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5582" y="2189502"/>
                <a:ext cx="8758418" cy="4570180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Inductive </a:t>
                </a:r>
                <a:r>
                  <a:rPr lang="en-US" dirty="0">
                    <a:solidFill>
                      <a:schemeClr val="tx1"/>
                    </a:solidFill>
                  </a:rPr>
                  <a:t>Hypothesis: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charset="0"/>
                      </a:rPr>
                      <m:t>≤10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Inductive step:</a:t>
                </a:r>
              </a:p>
              <a:p>
                <a:pPr lvl="1"/>
                <a:r>
                  <a:rPr lang="en-US" dirty="0"/>
                  <a:t>Let k &gt; 10. Assume that the IH holds for all n so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/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/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</a:t>
                </a:r>
              </a:p>
              <a:p>
                <a:pPr lvl="1"/>
                <a:r>
                  <a:rPr lang="en-US" sz="2300" dirty="0"/>
                  <a:t>Thus, IH holds for n=k.</a:t>
                </a:r>
              </a:p>
              <a:p>
                <a:r>
                  <a:rPr lang="en-US" sz="2700" dirty="0"/>
                  <a:t>Conclusion:</a:t>
                </a:r>
              </a:p>
              <a:p>
                <a:pPr lvl="1"/>
                <a:r>
                  <a:rPr lang="en-US" sz="2300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≥1</m:t>
                    </m:r>
                    <m: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Then, T(n) = O(n), using the definition of big-Oh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=10.</m:t>
                    </m:r>
                  </m:oMath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582" y="2189502"/>
                <a:ext cx="8758418" cy="4570180"/>
              </a:xfrm>
              <a:blipFill>
                <a:blip r:embed="rId2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3830" y="1442482"/>
                <a:ext cx="527026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Segoe Print" panose="02000800000000000000" pitchFamily="2" charset="0"/>
                    <a:ea typeface="Noteworthy Light" panose="02000400000000000000" pitchFamily="2" charset="77"/>
                  </a:rPr>
                  <a:t>Theorem</a:t>
                </a:r>
                <a:r>
                  <a:rPr lang="en-US" sz="3200" dirty="0">
                    <a:latin typeface="Segoe Print" panose="020008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200" b="0" dirty="0"/>
              </a:p>
              <a:p>
                <a:r>
                  <a:rPr lang="en-US" sz="3200" b="1" dirty="0">
                    <a:latin typeface="Segoe Print" panose="02000800000000000000" pitchFamily="2" charset="0"/>
                    <a:ea typeface="Noteworthy Light" panose="02000400000000000000" pitchFamily="2" charset="77"/>
                  </a:rPr>
                  <a:t>Proof: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0" y="1442482"/>
                <a:ext cx="5270269" cy="1077218"/>
              </a:xfrm>
              <a:prstGeom prst="rect">
                <a:avLst/>
              </a:prstGeom>
              <a:blipFill>
                <a:blip r:embed="rId3"/>
                <a:stretch>
                  <a:fillRect l="-2644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8584EA-8734-8E4C-92C2-0A8AA78FD93A}"/>
                  </a:ext>
                </a:extLst>
              </p:cNvPr>
              <p:cNvSpPr/>
              <p:nvPr/>
            </p:nvSpPr>
            <p:spPr>
              <a:xfrm>
                <a:off x="4799706" y="157107"/>
                <a:ext cx="4187237" cy="89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Base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case</m:t>
                      </m:r>
                      <m:r>
                        <m:rPr>
                          <m:nor/>
                        </m:rPr>
                        <a:rPr lang="en-US" dirty="0"/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1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when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1≤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8584EA-8734-8E4C-92C2-0A8AA78FD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06" y="157107"/>
                <a:ext cx="4187237" cy="893771"/>
              </a:xfrm>
              <a:prstGeom prst="rect">
                <a:avLst/>
              </a:prstGeom>
              <a:blipFill>
                <a:blip r:embed="rId4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2F759C6-DD88-3A44-B6A7-4593D3BE727B}"/>
              </a:ext>
            </a:extLst>
          </p:cNvPr>
          <p:cNvSpPr txBox="1"/>
          <p:nvPr/>
        </p:nvSpPr>
        <p:spPr>
          <a:xfrm>
            <a:off x="293830" y="1000864"/>
            <a:ext cx="479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(Aka, pretend we knew this all along).</a:t>
            </a:r>
          </a:p>
        </p:txBody>
      </p:sp>
    </p:spTree>
    <p:extLst>
      <p:ext uri="{BB962C8B-B14F-4D97-AF65-F5344CB8AC3E}">
        <p14:creationId xmlns:p14="http://schemas.microsoft.com/office/powerpoint/2010/main" val="6452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690689"/>
            <a:ext cx="7886701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substitution method can work when the master theorem doesn’t.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example, with different-sized sub-problems.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Step 1: generate a guess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Throw the kitchen sink at it.</a:t>
            </a:r>
          </a:p>
          <a:p>
            <a:r>
              <a:rPr lang="en-US" dirty="0"/>
              <a:t>Step 2: try to prove that your guess is correct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may have to leave some constants unspecified till the end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then see what they need to be for the proof to work!!</a:t>
            </a:r>
          </a:p>
          <a:p>
            <a:r>
              <a:rPr lang="en-US" dirty="0"/>
              <a:t>Step 3: profit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Pretend you didn’t do Steps 1 and 2 and write down a nice proof.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96377" y="2007705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15" y="96389"/>
            <a:ext cx="7886700" cy="1325563"/>
          </a:xfrm>
        </p:spPr>
        <p:txBody>
          <a:bodyPr/>
          <a:lstStyle/>
          <a:p>
            <a:r>
              <a:rPr lang="en-US" dirty="0"/>
              <a:t>The k-SELECT problem</a:t>
            </a:r>
            <a:br>
              <a:rPr lang="en-US" dirty="0"/>
            </a:br>
            <a:r>
              <a:rPr lang="en-US" sz="2400" dirty="0"/>
              <a:t>from your pre-lecture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9062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Return the k-</a:t>
            </a:r>
            <a:r>
              <a:rPr lang="en-US" dirty="0" err="1"/>
              <a:t>th</a:t>
            </a:r>
            <a:r>
              <a:rPr lang="en-US" dirty="0"/>
              <a:t> smallest element of 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1629" y="1506023"/>
            <a:ext cx="563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is an array of size n, k is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,n}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46324" y="3541753"/>
            <a:ext cx="5766649" cy="705201"/>
            <a:chOff x="1573619" y="3296093"/>
            <a:chExt cx="5766649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11363" y="4765343"/>
            <a:ext cx="425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MIN(A)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n/2) = MEDIAN(A)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n) = MAX(A)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6676" y="4765343"/>
            <a:ext cx="3316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2) = 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3) = 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8) = 14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9423" y="5206224"/>
            <a:ext cx="550310" cy="7594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88154" y="4719177"/>
            <a:ext cx="162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Being sloppy about floors and ceilings!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42920" y="86687"/>
            <a:ext cx="2242683" cy="1015663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F6E6C"/>
                </a:solidFill>
              </a:rPr>
              <a:t>For today, assume all arrays have distinct elements.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57" y="6484060"/>
            <a:ext cx="51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Note that the definition </a:t>
            </a:r>
            <a:r>
              <a:rPr lang="en-US">
                <a:solidFill>
                  <a:schemeClr val="accent4"/>
                </a:solidFill>
              </a:rPr>
              <a:t>of Select is </a:t>
            </a:r>
            <a:r>
              <a:rPr lang="en-US" dirty="0">
                <a:solidFill>
                  <a:schemeClr val="accent4"/>
                </a:solidFill>
              </a:rPr>
              <a:t>1-indexed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On your pre-lecture exercise…</a:t>
            </a:r>
            <a:br>
              <a:rPr lang="en-US" dirty="0"/>
            </a:br>
            <a:r>
              <a:rPr lang="en-US" dirty="0"/>
              <a:t>An O(</a:t>
            </a:r>
            <a:r>
              <a:rPr lang="en-US" dirty="0" err="1"/>
              <a:t>nlog</a:t>
            </a:r>
            <a:r>
              <a:rPr lang="en-US" dirty="0"/>
              <a:t>(n))-time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A =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/>
              <a:t>(A)</a:t>
            </a:r>
          </a:p>
          <a:p>
            <a:pPr lvl="1"/>
            <a:r>
              <a:rPr lang="en-US" b="1" dirty="0"/>
              <a:t>return</a:t>
            </a:r>
            <a:r>
              <a:rPr lang="en-US" dirty="0"/>
              <a:t> A[k-1]</a:t>
            </a:r>
          </a:p>
          <a:p>
            <a:pPr lvl="1"/>
            <a:endParaRPr lang="en-US" dirty="0"/>
          </a:p>
          <a:p>
            <a:r>
              <a:rPr lang="en-US" dirty="0"/>
              <a:t>Running time is </a:t>
            </a:r>
            <a:r>
              <a:rPr lang="en-US" dirty="0">
                <a:solidFill>
                  <a:schemeClr val="accent4"/>
                </a:solidFill>
              </a:rPr>
              <a:t>O(n log(n)).</a:t>
            </a:r>
          </a:p>
          <a:p>
            <a:r>
              <a:rPr lang="en-US" dirty="0"/>
              <a:t>So that’s the benchmark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CF6E6C"/>
                </a:solidFill>
              </a:rPr>
              <a:t>Can we do better?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725" y="5600700"/>
            <a:ext cx="485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CF6E6C"/>
                </a:solidFill>
              </a:rPr>
              <a:t>We’re hoping to get O(n)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6475" y="2192295"/>
            <a:ext cx="292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7030A0"/>
                </a:solidFill>
              </a:rPr>
              <a:t>It’s k-1 and not k since my pseudocode is 0-indexed and the problem is 1-indexed</a:t>
            </a:r>
            <a:r>
              <a:rPr lang="mr-IN" i="1" dirty="0">
                <a:solidFill>
                  <a:srgbClr val="7030A0"/>
                </a:solidFill>
              </a:rPr>
              <a:t>…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0013" y="5600700"/>
            <a:ext cx="1041400" cy="1148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2347" y="5028430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Show that you can’t do better than O(n).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E4FCDE-4A9E-8E41-B2AD-6FFAC73622E9}"/>
              </a:ext>
            </a:extLst>
          </p:cNvPr>
          <p:cNvCxnSpPr/>
          <p:nvPr/>
        </p:nvCxnSpPr>
        <p:spPr>
          <a:xfrm flipH="1">
            <a:off x="3089189" y="2631989"/>
            <a:ext cx="2997286" cy="1827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An O(n)-time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 your pre-lecture exercise: </a:t>
                </a:r>
                <a:r>
                  <a:rPr lang="en-US" dirty="0">
                    <a:solidFill>
                      <a:schemeClr val="accent4"/>
                    </a:solidFill>
                  </a:rPr>
                  <a:t>SELECT(A, 1).</a:t>
                </a:r>
              </a:p>
              <a:p>
                <a:pPr lvl="1"/>
                <a:r>
                  <a:rPr lang="en-US" dirty="0"/>
                  <a:t>(aka, </a:t>
                </a:r>
                <a:r>
                  <a:rPr lang="en-US" dirty="0">
                    <a:solidFill>
                      <a:schemeClr val="accent4"/>
                    </a:solidFill>
                  </a:rPr>
                  <a:t>MIN(A)</a:t>
                </a:r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MIN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..., n-1:</a:t>
                </a:r>
              </a:p>
              <a:p>
                <a:pPr lvl="2"/>
                <a:r>
                  <a:rPr lang="en-US" sz="2400" dirty="0"/>
                  <a:t>If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 &lt; ret:</a:t>
                </a:r>
              </a:p>
              <a:p>
                <a:pPr lvl="3"/>
                <a:r>
                  <a:rPr lang="en-US" sz="2400" dirty="0"/>
                  <a:t>ret =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Time O(n).  </a:t>
                </a:r>
                <a:r>
                  <a:rPr lang="en-US" dirty="0">
                    <a:solidFill>
                      <a:srgbClr val="CF6E6C"/>
                    </a:solidFill>
                  </a:rPr>
                  <a:t>Yay!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834596" y="4206747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stuff is O(1)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3452459" y="4013095"/>
            <a:ext cx="382137" cy="756636"/>
          </a:xfrm>
          <a:prstGeom prst="rightBrace">
            <a:avLst/>
          </a:prstGeom>
          <a:ln w="3492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4980" y="3925255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loop runs O(n) times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5512843" y="3518882"/>
            <a:ext cx="382137" cy="1250849"/>
          </a:xfrm>
          <a:prstGeom prst="rightBrace">
            <a:avLst/>
          </a:prstGeom>
          <a:ln w="3492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4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Also on your pre-lecture exercise</a:t>
            </a:r>
            <a:br>
              <a:rPr lang="en-US" dirty="0"/>
            </a:br>
            <a:r>
              <a:rPr lang="en-US" dirty="0"/>
              <a:t>How about SELECT(A,2)?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SELECT2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.., n-1:</a:t>
                </a:r>
              </a:p>
              <a:p>
                <a:pPr lvl="2"/>
                <a:r>
                  <a:rPr lang="en-US" b="1" dirty="0"/>
                  <a:t>If</a:t>
                </a:r>
                <a:r>
                  <a:rPr lang="en-US" dirty="0"/>
                  <a:t>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&lt;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3"/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sz="2000" dirty="0"/>
                  <a:t>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2"/>
                <a:r>
                  <a:rPr lang="en-US" b="1" dirty="0"/>
                  <a:t>Else</a:t>
                </a:r>
                <a:r>
                  <a:rPr lang="en-US" dirty="0"/>
                  <a:t> if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&gt;=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43174" y="1690689"/>
            <a:ext cx="288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(The actual algorithm here is not very important because this won’t end up being a very good idea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174" y="5542738"/>
            <a:ext cx="3200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F6E6C"/>
                </a:solidFill>
              </a:rPr>
              <a:t>Still O(n)</a:t>
            </a:r>
          </a:p>
          <a:p>
            <a:r>
              <a:rPr lang="en-US" sz="2800" dirty="0">
                <a:solidFill>
                  <a:srgbClr val="CF6E6C"/>
                </a:solidFill>
              </a:rPr>
              <a:t>SO FAR SO GOOD.</a:t>
            </a:r>
          </a:p>
        </p:txBody>
      </p:sp>
    </p:spTree>
    <p:extLst>
      <p:ext uri="{BB962C8B-B14F-4D97-AF65-F5344CB8AC3E}">
        <p14:creationId xmlns:p14="http://schemas.microsoft.com/office/powerpoint/2010/main" val="92614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n/2) aka </a:t>
            </a:r>
            <a:r>
              <a:rPr lang="en-US" dirty="0">
                <a:solidFill>
                  <a:schemeClr val="accent4"/>
                </a:solidFill>
              </a:rPr>
              <a:t>MEDIAN</a:t>
            </a:r>
            <a:r>
              <a:rPr lang="en-US" dirty="0"/>
              <a:t>(A)?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MEDIAN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secondMinSoFar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thirdMinSoFar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fourthMinSoFar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  <a:p>
                <a:r>
                  <a:rPr lang="en-US" dirty="0"/>
                  <a:t>This is not a good idea for large k (like n/2 or n).</a:t>
                </a:r>
              </a:p>
              <a:p>
                <a:r>
                  <a:rPr lang="en-US" dirty="0"/>
                  <a:t>Basically, this is just going to turn into something like </a:t>
                </a:r>
                <a:r>
                  <a:rPr lang="en-US" dirty="0">
                    <a:solidFill>
                      <a:schemeClr val="accent4"/>
                    </a:solidFill>
                  </a:rPr>
                  <a:t>INSERTIONSORT</a:t>
                </a:r>
                <a:r>
                  <a:rPr lang="mr-IN" dirty="0"/>
                  <a:t>…</a:t>
                </a:r>
                <a:r>
                  <a:rPr lang="en-US" dirty="0"/>
                  <a:t>and that was O(n</a:t>
                </a:r>
                <a:r>
                  <a:rPr lang="en-US" baseline="30000" dirty="0"/>
                  <a:t>2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  <a:blipFill>
                <a:blip r:embed="rId2"/>
                <a:stretch>
                  <a:fillRect l="-1325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34594" y="2576116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B25D-8DC9-EF4C-991B-3A41F79C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</a:t>
            </a:r>
            <a:br>
              <a:rPr lang="en-US" dirty="0"/>
            </a:br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recurrence relation </a:t>
                </a:r>
                <a:r>
                  <a:rPr lang="en-US" dirty="0"/>
                  <a:t>expresses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less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than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+11⋅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Two methods of solution: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Master theorem (aka, generalized “tree method”)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Substitution method (aka, guess and check)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707975"/>
            <a:ext cx="5040183" cy="705201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95731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25650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</p:spTree>
    <p:extLst>
      <p:ext uri="{BB962C8B-B14F-4D97-AF65-F5344CB8AC3E}">
        <p14:creationId xmlns:p14="http://schemas.microsoft.com/office/powerpoint/2010/main" val="527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2952 0.52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2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3698 0.527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2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9184 0.549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5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46475 0.54931 " pathEditMode="relative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45365 0.55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3" y="2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43247 0.549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32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3" grpId="0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254" y="170797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96567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01768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81352" y="537718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3622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91100" y="53771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3668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</p:spTree>
    <p:extLst>
      <p:ext uri="{BB962C8B-B14F-4D97-AF65-F5344CB8AC3E}">
        <p14:creationId xmlns:p14="http://schemas.microsoft.com/office/powerpoint/2010/main" val="191538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44" y="365126"/>
            <a:ext cx="7886700" cy="603630"/>
          </a:xfrm>
        </p:spPr>
        <p:txBody>
          <a:bodyPr>
            <a:normAutofit fontScale="90000"/>
          </a:bodyPr>
          <a:lstStyle/>
          <a:p>
            <a:r>
              <a:rPr lang="en-US" dirty="0"/>
              <a:t>Idea continued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89943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24766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259" y="234181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694" y="13380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96460" y="2341817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7246" y="233973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40223" y="2339739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riangle 18"/>
          <p:cNvSpPr/>
          <p:nvPr/>
        </p:nvSpPr>
        <p:spPr>
          <a:xfrm>
            <a:off x="4386178" y="2078189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46694" y="2339739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7423" y="3044940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35100" y="304493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6966" y="886149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01" y="3971499"/>
            <a:ext cx="674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= 5 = </a:t>
            </a:r>
            <a:r>
              <a:rPr lang="en-US" sz="2400" dirty="0" err="1">
                <a:solidFill>
                  <a:schemeClr val="accent4"/>
                </a:solidFill>
              </a:rPr>
              <a:t>len</a:t>
            </a:r>
            <a:r>
              <a:rPr lang="en-US" sz="2400" dirty="0">
                <a:solidFill>
                  <a:schemeClr val="accent4"/>
                </a:solidFill>
              </a:rPr>
              <a:t>(L) + 1: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A[pivot]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&lt; 5: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SELECT(L, k)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&gt; 5: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SELECT(R, k </a:t>
            </a:r>
            <a:r>
              <a:rPr lang="mr-IN" sz="2400" dirty="0">
                <a:solidFill>
                  <a:schemeClr val="accent4"/>
                </a:solidFill>
              </a:rPr>
              <a:t>–</a:t>
            </a:r>
            <a:r>
              <a:rPr lang="en-US" sz="2400" dirty="0">
                <a:solidFill>
                  <a:schemeClr val="accent4"/>
                </a:solidFill>
              </a:rPr>
              <a:t> 5)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4196" y="4640051"/>
            <a:ext cx="27020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CF6E6C"/>
                </a:solidFill>
              </a:rPr>
              <a:t>This suggests a recursive algorithm</a:t>
            </a:r>
          </a:p>
          <a:p>
            <a:pPr algn="r"/>
            <a:endParaRPr lang="en-US" dirty="0">
              <a:solidFill>
                <a:srgbClr val="CF6E6C"/>
              </a:solidFill>
            </a:endParaRPr>
          </a:p>
          <a:p>
            <a:pPr algn="r"/>
            <a:r>
              <a:rPr lang="en-US" dirty="0">
                <a:solidFill>
                  <a:srgbClr val="CF6E6C"/>
                </a:solidFill>
              </a:rPr>
              <a:t>(still need to figure out how to pick the pivot</a:t>
            </a:r>
            <a:r>
              <a:rPr lang="mr-IN" dirty="0">
                <a:solidFill>
                  <a:srgbClr val="CF6E6C"/>
                </a:solidFill>
              </a:rPr>
              <a:t>…</a:t>
            </a:r>
            <a:r>
              <a:rPr lang="en-US" dirty="0">
                <a:solidFill>
                  <a:srgbClr val="CF6E6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01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191" y="259163"/>
            <a:ext cx="5320145" cy="1598915"/>
          </a:xfrm>
          <a:ln>
            <a:solidFill>
              <a:srgbClr val="0066FF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(A)</a:t>
            </a:r>
            <a:r>
              <a:rPr lang="en-US" sz="2000" dirty="0">
                <a:ea typeface="Courier" charset="0"/>
                <a:cs typeface="Courier" charset="0"/>
              </a:rPr>
              <a:t>returns some pivot for us.</a:t>
            </a:r>
          </a:p>
          <a:p>
            <a:pPr lvl="1"/>
            <a:r>
              <a:rPr lang="en-US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How?? We’ll see later</a:t>
            </a:r>
            <a:r>
              <a:rPr lang="mr-IN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…</a:t>
            </a:r>
            <a:endParaRPr lang="en-US" sz="1800" dirty="0">
              <a:solidFill>
                <a:srgbClr val="FF7400"/>
              </a:solidFill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A,p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000" dirty="0">
                <a:ea typeface="Courier" charset="0"/>
                <a:cs typeface="Courier" charset="0"/>
              </a:rPr>
              <a:t> splits up A into L, A[p], R. </a:t>
            </a:r>
          </a:p>
          <a:p>
            <a:pPr lvl="1"/>
            <a:r>
              <a:rPr lang="en-US" sz="1800" dirty="0">
                <a:solidFill>
                  <a:srgbClr val="0066FF"/>
                </a:solidFill>
                <a:ea typeface="Courier" charset="0"/>
                <a:cs typeface="Courier" charset="0"/>
              </a:rPr>
              <a:t>See Lecture 4 Python notebook for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</p:spTree>
    <p:extLst>
      <p:ext uri="{BB962C8B-B14F-4D97-AF65-F5344CB8AC3E}">
        <p14:creationId xmlns:p14="http://schemas.microsoft.com/office/powerpoint/2010/main" val="16148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Check out the Python notebook for Lecture 4, which implements this with a bunch of different pivot-selection methods.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Seems to work!</a:t>
            </a:r>
          </a:p>
          <a:p>
            <a:pPr lvl="1"/>
            <a:endParaRPr lang="en-US" dirty="0"/>
          </a:p>
          <a:p>
            <a:r>
              <a:rPr lang="en-US" dirty="0"/>
              <a:t>Check out the lecture notes for a rigorous proof based on induction that this works, with any pivot-choosing mechanism.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provably works!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Also, this is a good example of proving that a recursive algorithm is correct.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254A1-8923-4D42-A56B-D4B581E212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980" y="79534"/>
            <a:ext cx="1582020" cy="1611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22501-2314-BF44-9429-A76FC614328A}"/>
              </a:ext>
            </a:extLst>
          </p:cNvPr>
          <p:cNvSpPr txBox="1"/>
          <p:nvPr/>
        </p:nvSpPr>
        <p:spPr>
          <a:xfrm>
            <a:off x="5775766" y="146925"/>
            <a:ext cx="2315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Convince yourself that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1600" dirty="0">
                <a:solidFill>
                  <a:srgbClr val="7030A0"/>
                </a:solidFill>
                <a:ea typeface="Courier" charset="0"/>
                <a:cs typeface="Courier" charset="0"/>
              </a:rPr>
              <a:t> is correct!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26" y="28924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running time?</a:t>
            </a:r>
            <a:br>
              <a:rPr lang="en-US" dirty="0"/>
            </a:br>
            <a:r>
              <a:rPr lang="en-US" sz="2400" dirty="0"/>
              <a:t>Assuming we pick the pivot in time O(n)…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𝐥</m:t>
                                  </m:r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1" i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𝐥𝐞𝐧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1" i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are </a:t>
                </a:r>
                <a:r>
                  <a:rPr lang="en-US" sz="2400" b="1" dirty="0" err="1">
                    <a:solidFill>
                      <a:schemeClr val="accent4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4"/>
                    </a:solidFill>
                  </a:rPr>
                  <a:t>(L)</a:t>
                </a:r>
                <a:r>
                  <a:rPr lang="en-US" sz="2400" dirty="0"/>
                  <a:t> and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(R)</a:t>
                </a:r>
                <a:r>
                  <a:rPr lang="en-US" sz="2400" dirty="0"/>
                  <a:t>?</a:t>
                </a:r>
              </a:p>
              <a:p>
                <a:r>
                  <a:rPr lang="en-US" sz="2400" dirty="0"/>
                  <a:t>That depends on how we pick the pivot</a:t>
                </a:r>
                <a:r>
                  <a:rPr lang="mr-IN" sz="2400" dirty="0"/>
                  <a:t>…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  <a:blipFill>
                <a:blip r:embed="rId2"/>
                <a:stretch>
                  <a:fillRect l="-965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A043CE-F2CE-7E47-976F-E9FE44F2CC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076" y="5119678"/>
            <a:ext cx="3991231" cy="1487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FC68B-9C62-D541-9EB1-D30E521301C1}"/>
              </a:ext>
            </a:extLst>
          </p:cNvPr>
          <p:cNvSpPr/>
          <p:nvPr/>
        </p:nvSpPr>
        <p:spPr>
          <a:xfrm>
            <a:off x="4273872" y="46153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/>
              <a:t>What would be a “good” pivot?</a:t>
            </a:r>
          </a:p>
          <a:p>
            <a:pPr lvl="1"/>
            <a:r>
              <a:rPr lang="en-US" sz="2000" dirty="0"/>
              <a:t>What would be a “bad” pivot?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FC977-B979-1C44-A759-4F0A8E7C57D5}"/>
              </a:ext>
            </a:extLst>
          </p:cNvPr>
          <p:cNvSpPr txBox="1"/>
          <p:nvPr/>
        </p:nvSpPr>
        <p:spPr>
          <a:xfrm>
            <a:off x="5080857" y="6317535"/>
            <a:ext cx="334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Think-Share Terrapins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F9C42-1617-FF45-8A84-C40D9BE635F7}"/>
              </a:ext>
            </a:extLst>
          </p:cNvPr>
          <p:cNvSpPr txBox="1"/>
          <p:nvPr/>
        </p:nvSpPr>
        <p:spPr>
          <a:xfrm>
            <a:off x="10713" y="6119336"/>
            <a:ext cx="4165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7400"/>
                </a:solidFill>
              </a:rPr>
              <a:t>The best way would be to always pick the pivot so that </a:t>
            </a:r>
            <a:r>
              <a:rPr lang="en-US" sz="1400" dirty="0" err="1">
                <a:solidFill>
                  <a:srgbClr val="FF7400"/>
                </a:solidFill>
              </a:rPr>
              <a:t>len</a:t>
            </a:r>
            <a:r>
              <a:rPr lang="en-US" sz="1400" dirty="0">
                <a:solidFill>
                  <a:srgbClr val="FF7400"/>
                </a:solidFill>
              </a:rPr>
              <a:t>(L) = k-1.  But say we don’t have control over k, just over how we pick the pivot.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E17CA-1E1D-7F4C-82BD-03A053C2A79D}"/>
              </a:ext>
            </a:extLst>
          </p:cNvPr>
          <p:cNvSpPr/>
          <p:nvPr/>
        </p:nvSpPr>
        <p:spPr>
          <a:xfrm>
            <a:off x="41476" y="51124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/>
            <a:r>
              <a:rPr lang="en-US" sz="2000" dirty="0">
                <a:solidFill>
                  <a:srgbClr val="7030A0"/>
                </a:solidFill>
              </a:rPr>
              <a:t>Think: one minute</a:t>
            </a:r>
          </a:p>
          <a:p>
            <a:pPr lvl="1" algn="r"/>
            <a:r>
              <a:rPr lang="en-US" sz="2000" dirty="0">
                <a:solidFill>
                  <a:srgbClr val="7030A0"/>
                </a:solidFill>
              </a:rPr>
              <a:t>Share: (wait) one minute</a:t>
            </a:r>
          </a:p>
        </p:txBody>
      </p:sp>
    </p:spTree>
    <p:extLst>
      <p:ext uri="{BB962C8B-B14F-4D97-AF65-F5344CB8AC3E}">
        <p14:creationId xmlns:p14="http://schemas.microsoft.com/office/powerpoint/2010/main" val="8725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784" y="31148"/>
            <a:ext cx="2281039" cy="1287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49586F6-4C4A-DF44-BA89-9F20D1955C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051" y="3675758"/>
            <a:ext cx="3453372" cy="128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ADD12-EFF3-5A4E-BAAE-BEB255119663}"/>
              </a:ext>
            </a:extLst>
          </p:cNvPr>
          <p:cNvSpPr txBox="1"/>
          <p:nvPr/>
        </p:nvSpPr>
        <p:spPr>
          <a:xfrm>
            <a:off x="1242111" y="3445643"/>
            <a:ext cx="279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happens in that case?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E83FB-7832-BA44-9C1A-185669D7AED7}"/>
              </a:ext>
            </a:extLst>
          </p:cNvPr>
          <p:cNvSpPr txBox="1"/>
          <p:nvPr/>
        </p:nvSpPr>
        <p:spPr>
          <a:xfrm>
            <a:off x="4699322" y="4660560"/>
            <a:ext cx="36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it’s helpful…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5205D-3062-9442-B92B-C9B54B2DD55B}"/>
              </a:ext>
            </a:extLst>
          </p:cNvPr>
          <p:cNvSpPr/>
          <p:nvPr/>
        </p:nvSpPr>
        <p:spPr>
          <a:xfrm>
            <a:off x="3918303" y="374752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>
                <a:solidFill>
                  <a:srgbClr val="7030A0"/>
                </a:solidFill>
              </a:rPr>
              <a:t>Think: one minute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Share: (wait) one minute</a:t>
            </a:r>
          </a:p>
        </p:txBody>
      </p:sp>
    </p:spTree>
    <p:extLst>
      <p:ext uri="{BB962C8B-B14F-4D97-AF65-F5344CB8AC3E}">
        <p14:creationId xmlns:p14="http://schemas.microsoft.com/office/powerpoint/2010/main" val="3988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5" grpId="0"/>
      <p:bldP spid="10" grpId="0"/>
      <p:bldP spid="11" grpId="0"/>
      <p:bldP spid="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Let’s pretend that’s the case and  use the </a:t>
            </a:r>
            <a:r>
              <a:rPr lang="en-US" b="1" dirty="0"/>
              <a:t>Master Theorem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021365" y="1353507"/>
            <a:ext cx="3418943" cy="1774221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Making unsubstantiated assumptions about problem sizes, we are.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4823" y="4400371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2,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  <a:blipFill>
                <a:blip r:embed="rId4"/>
                <a:stretch>
                  <a:fillRect l="-213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784" y="31148"/>
            <a:ext cx="2281039" cy="128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37" y="3002909"/>
            <a:ext cx="1180406" cy="1416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7439209-F59B-1449-AADB-691ADB1EE2AF}"/>
              </a:ext>
            </a:extLst>
          </p:cNvPr>
          <p:cNvSpPr txBox="1"/>
          <p:nvPr/>
        </p:nvSpPr>
        <p:spPr>
          <a:xfrm>
            <a:off x="1655180" y="6108104"/>
            <a:ext cx="37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CF6E6C"/>
                </a:solidFill>
              </a:rPr>
              <a:t>That would be great!</a:t>
            </a:r>
          </a:p>
        </p:txBody>
      </p:sp>
    </p:spTree>
    <p:extLst>
      <p:ext uri="{BB962C8B-B14F-4D97-AF65-F5344CB8AC3E}">
        <p14:creationId xmlns:p14="http://schemas.microsoft.com/office/powerpoint/2010/main" val="21262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build="p" bldLvl="2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28" y="281676"/>
            <a:ext cx="8486285" cy="1325563"/>
          </a:xfrm>
        </p:spPr>
        <p:txBody>
          <a:bodyPr>
            <a:normAutofit/>
          </a:bodyPr>
          <a:lstStyle/>
          <a:p>
            <a:r>
              <a:rPr lang="en-US" dirty="0"/>
              <a:t>The worst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28" y="1607239"/>
            <a:ext cx="7886700" cy="4351338"/>
          </a:xfrm>
        </p:spPr>
        <p:txBody>
          <a:bodyPr/>
          <a:lstStyle/>
          <a:p>
            <a:r>
              <a:rPr lang="en-US" dirty="0"/>
              <a:t>Say our choice of pivot doesn’t depend on A.</a:t>
            </a:r>
          </a:p>
          <a:p>
            <a:r>
              <a:rPr lang="en-US" dirty="0"/>
              <a:t>A bad guy who </a:t>
            </a:r>
            <a:r>
              <a:rPr lang="en-US" b="1" dirty="0">
                <a:solidFill>
                  <a:srgbClr val="CF6E6C"/>
                </a:solidFill>
              </a:rPr>
              <a:t>knows what pivots we will choose</a:t>
            </a:r>
            <a:r>
              <a:rPr lang="en-US" dirty="0"/>
              <a:t> gets to come up with A.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994" y="3985578"/>
            <a:ext cx="3519701" cy="30168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F92838-3703-0B42-84CA-2E4A25B1F152}"/>
              </a:ext>
            </a:extLst>
          </p:cNvPr>
          <p:cNvGrpSpPr/>
          <p:nvPr/>
        </p:nvGrpSpPr>
        <p:grpSpPr>
          <a:xfrm>
            <a:off x="854345" y="3627625"/>
            <a:ext cx="5766649" cy="705201"/>
            <a:chOff x="1573619" y="3296093"/>
            <a:chExt cx="5766649" cy="7052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A32D8-E706-9C48-85D7-5650B67E51C3}"/>
                </a:ext>
              </a:extLst>
            </p:cNvPr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2313ED-4FC2-1D46-936E-1745A7C335E7}"/>
                </a:ext>
              </a:extLst>
            </p:cNvPr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D472C7-8798-3148-94EA-05940A60773D}"/>
                </a:ext>
              </a:extLst>
            </p:cNvPr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A3773-F757-AE45-9120-F5664F1AEF0B}"/>
                </a:ext>
              </a:extLst>
            </p:cNvPr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FF1865-E3DB-854B-9A91-C2D4F2250F50}"/>
                </a:ext>
              </a:extLst>
            </p:cNvPr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91F643-EF98-034F-BA7B-CD40B2193B12}"/>
                </a:ext>
              </a:extLst>
            </p:cNvPr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E0A40-1914-434A-B15B-9E252F6F3781}"/>
                </a:ext>
              </a:extLst>
            </p:cNvPr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0C9D0-A1A1-C949-84FD-5E0B620E09F0}"/>
                </a:ext>
              </a:extLst>
            </p:cNvPr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05EFD4-FAFF-E34A-A65B-3AFA75298512}"/>
              </a:ext>
            </a:extLst>
          </p:cNvPr>
          <p:cNvGrpSpPr/>
          <p:nvPr/>
        </p:nvGrpSpPr>
        <p:grpSpPr>
          <a:xfrm>
            <a:off x="3019384" y="4416830"/>
            <a:ext cx="912159" cy="630882"/>
            <a:chOff x="3019384" y="4069582"/>
            <a:chExt cx="912159" cy="630882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0C5AB0B-3E17-2F47-BF92-435B198BA753}"/>
                </a:ext>
              </a:extLst>
            </p:cNvPr>
            <p:cNvSpPr/>
            <p:nvPr/>
          </p:nvSpPr>
          <p:spPr>
            <a:xfrm>
              <a:off x="3158868" y="4069582"/>
              <a:ext cx="403898" cy="2615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2B42F-965F-9040-85F8-64705AC27577}"/>
                </a:ext>
              </a:extLst>
            </p:cNvPr>
            <p:cNvSpPr txBox="1"/>
            <p:nvPr/>
          </p:nvSpPr>
          <p:spPr>
            <a:xfrm>
              <a:off x="3019384" y="4331132"/>
              <a:ext cx="912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pivot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FDCD39-61B6-154A-A956-461E2CDB37FF}"/>
              </a:ext>
            </a:extLst>
          </p:cNvPr>
          <p:cNvSpPr txBox="1"/>
          <p:nvPr/>
        </p:nvSpPr>
        <p:spPr>
          <a:xfrm>
            <a:off x="316905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6EED5-298F-BB40-925E-25D7BBD42060}"/>
              </a:ext>
            </a:extLst>
          </p:cNvPr>
          <p:cNvSpPr txBox="1"/>
          <p:nvPr/>
        </p:nvSpPr>
        <p:spPr>
          <a:xfrm>
            <a:off x="176267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E0268-F06A-D742-BF5F-C95B2F045AAA}"/>
              </a:ext>
            </a:extLst>
          </p:cNvPr>
          <p:cNvSpPr txBox="1"/>
          <p:nvPr/>
        </p:nvSpPr>
        <p:spPr>
          <a:xfrm>
            <a:off x="6048179" y="3657058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3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C -0.01788 0.03588 -0.03559 0.07199 -0.05607 0.08634 C -0.07656 0.10069 -0.10781 0.10069 -0.12239 0.08634 C -0.13697 0.07199 -0.1401 0.03588 -0.14322 3.7037E-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475 0.00555 C -0.16944 0.05486 -0.17413 0.10393 -0.12656 0.12453 C -0.07916 0.1449 0.04983 0.14027 0.12066 0.12801 C 0.19115 0.11574 0.2632 0.07314 0.29705 0.05069 C 0.33091 0.02801 0.32744 0.01041 0.32396 -0.00695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92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33" y="1209185"/>
            <a:ext cx="7017263" cy="5053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6" y="-28244"/>
            <a:ext cx="7886700" cy="1325563"/>
          </a:xfrm>
        </p:spPr>
        <p:txBody>
          <a:bodyPr/>
          <a:lstStyle/>
          <a:p>
            <a:r>
              <a:rPr lang="en-US"/>
              <a:t>The distinction matters!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6822" y="6379448"/>
            <a:ext cx="678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Lecture 4 Python notebook for code that generated this picture.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4379" y="4571999"/>
            <a:ext cx="2111433" cy="1200329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F6E6C"/>
                </a:solidFill>
              </a:rPr>
              <a:t>This one is a random pivot, so it splits the array about in half.</a:t>
            </a:r>
          </a:p>
          <a:p>
            <a:pPr algn="ctr"/>
            <a:r>
              <a:rPr lang="en-US" i="1" dirty="0">
                <a:solidFill>
                  <a:srgbClr val="CF6E6C"/>
                </a:solidFill>
              </a:rPr>
              <a:t>Looks fast!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367549" y="5037513"/>
            <a:ext cx="598516" cy="199505"/>
          </a:xfrm>
          <a:prstGeom prst="line">
            <a:avLst/>
          </a:prstGeom>
          <a:ln>
            <a:solidFill>
              <a:srgbClr val="CF6E6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5310" y="2978726"/>
            <a:ext cx="32807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For this one I chose the worst possible pivot.  Looks like O(n</a:t>
            </a:r>
            <a:r>
              <a:rPr lang="en-US" i="1" baseline="30000" dirty="0">
                <a:solidFill>
                  <a:schemeClr val="accent6"/>
                </a:solidFill>
              </a:rPr>
              <a:t>2</a:t>
            </a:r>
            <a:r>
              <a:rPr lang="en-US" i="1" dirty="0">
                <a:solidFill>
                  <a:schemeClr val="accent6"/>
                </a:solidFill>
              </a:rPr>
              <a:t>).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125586" y="3301892"/>
            <a:ext cx="559724" cy="3224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0849657">
            <a:off x="4286861" y="4066506"/>
            <a:ext cx="3091947" cy="369332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70C0"/>
                </a:solidFill>
              </a:rPr>
              <a:t>MergeSort</a:t>
            </a:r>
            <a:r>
              <a:rPr lang="en-US" i="1" dirty="0">
                <a:solidFill>
                  <a:srgbClr val="0070C0"/>
                </a:solidFill>
              </a:rPr>
              <a:t>-based solution</a:t>
            </a:r>
          </a:p>
        </p:txBody>
      </p:sp>
    </p:spTree>
    <p:extLst>
      <p:ext uri="{BB962C8B-B14F-4D97-AF65-F5344CB8AC3E}">
        <p14:creationId xmlns:p14="http://schemas.microsoft.com/office/powerpoint/2010/main" val="155779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Theorem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456" y="4517908"/>
            <a:ext cx="1644544" cy="1973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are constants (that don’t depend on n).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𝑎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 Then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  <a:blipFill>
                <a:blip r:embed="rId3"/>
                <a:stretch>
                  <a:fillRect l="-1366" t="-2332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9" y="3368864"/>
            <a:ext cx="6794500" cy="16891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609230" y="5158854"/>
            <a:ext cx="2468084" cy="10727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 powerful theorem it is</a:t>
            </a:r>
            <a:r>
              <a:rPr lang="mr-IN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0353" y="6505861"/>
            <a:ext cx="2169994" cy="36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Jedi master Yoda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478" y="5057964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 : number of </a:t>
            </a:r>
            <a:r>
              <a:rPr lang="en-US" sz="2000" dirty="0" err="1">
                <a:solidFill>
                  <a:schemeClr val="accent1"/>
                </a:solidFill>
              </a:rPr>
              <a:t>subproblems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d : need to do </a:t>
            </a:r>
            <a:r>
              <a:rPr lang="en-US" sz="2000" dirty="0" err="1">
                <a:solidFill>
                  <a:schemeClr val="accent5"/>
                </a:solidFill>
              </a:rPr>
              <a:t>n</a:t>
            </a:r>
            <a:r>
              <a:rPr lang="en-US" sz="2000" baseline="30000" dirty="0" err="1">
                <a:solidFill>
                  <a:schemeClr val="accent5"/>
                </a:solidFill>
              </a:rPr>
              <a:t>d</a:t>
            </a:r>
            <a:r>
              <a:rPr lang="en-US" sz="2000" dirty="0">
                <a:solidFill>
                  <a:schemeClr val="accent5"/>
                </a:solidFill>
              </a:rPr>
              <a:t> work to create all the </a:t>
            </a:r>
            <a:r>
              <a:rPr lang="en-US" sz="2000" dirty="0" err="1">
                <a:solidFill>
                  <a:schemeClr val="accent5"/>
                </a:solidFill>
              </a:rPr>
              <a:t>subproblems</a:t>
            </a:r>
            <a:r>
              <a:rPr lang="en-US" sz="2000" dirty="0">
                <a:solidFill>
                  <a:schemeClr val="accent5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256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291" y="5346600"/>
            <a:ext cx="5886450" cy="1526779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 practice, there is often no bad guy.  In that case, just pick a random pivot and it works really well!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(More on this next lecture)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741" y="5399881"/>
            <a:ext cx="2083027" cy="13255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4454227"/>
            <a:ext cx="1533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Aside: 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00598"/>
            <a:ext cx="7886700" cy="301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works well if there’s no bad guy.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if there is a bad guy who gets to see our pivot choices, that’s just as bad as the worst-case pivot.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330200" y="4739481"/>
            <a:ext cx="995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For today, let’s assume there’s this bad guy.</a:t>
            </a:r>
          </a:p>
          <a:p>
            <a:r>
              <a:rPr lang="en-US" dirty="0"/>
              <a:t>Reasons:</a:t>
            </a:r>
          </a:p>
          <a:p>
            <a:pPr lvl="1"/>
            <a:r>
              <a:rPr lang="en-US" dirty="0"/>
              <a:t>This gives us a very strong guarantee</a:t>
            </a:r>
          </a:p>
          <a:p>
            <a:pPr lvl="1"/>
            <a:r>
              <a:rPr lang="en-US" dirty="0"/>
              <a:t>We’ll get to see a </a:t>
            </a:r>
            <a:r>
              <a:rPr lang="en-US" dirty="0">
                <a:solidFill>
                  <a:schemeClr val="accent4"/>
                </a:solidFill>
              </a:rPr>
              <a:t>really clever algorithm.</a:t>
            </a:r>
          </a:p>
          <a:p>
            <a:pPr lvl="2"/>
            <a:r>
              <a:rPr lang="en-US" dirty="0"/>
              <a:t>Necessarily it will look at A to pick the pivot.</a:t>
            </a:r>
          </a:p>
          <a:p>
            <a:pPr lvl="1"/>
            <a:r>
              <a:rPr lang="en-US" dirty="0"/>
              <a:t>We’ll get to use the</a:t>
            </a:r>
            <a:r>
              <a:rPr lang="en-US" dirty="0">
                <a:solidFill>
                  <a:schemeClr val="accent4"/>
                </a:solidFill>
              </a:rPr>
              <a:t> substitution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580" y="4012869"/>
            <a:ext cx="3519701" cy="30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738254" y="336695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16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32" y="1871924"/>
            <a:ext cx="8781568" cy="4351338"/>
          </a:xfrm>
        </p:spPr>
        <p:txBody>
          <a:bodyPr/>
          <a:lstStyle/>
          <a:p>
            <a:r>
              <a:rPr lang="en-US" dirty="0"/>
              <a:t>First, we’ll figure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won’t be able to get it.</a:t>
            </a:r>
          </a:p>
          <a:p>
            <a:pPr lvl="1"/>
            <a:endParaRPr lang="en-US" dirty="0"/>
          </a:p>
          <a:p>
            <a:r>
              <a:rPr lang="en-US" dirty="0"/>
              <a:t>Then, we’ll figure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still won’t know how to get it.</a:t>
            </a:r>
          </a:p>
          <a:p>
            <a:pPr lvl="1"/>
            <a:endParaRPr lang="en-US" dirty="0"/>
          </a:p>
          <a:p>
            <a:r>
              <a:rPr lang="en-US" dirty="0"/>
              <a:t>Finally, we will see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then we will celebrate.</a:t>
            </a:r>
          </a:p>
        </p:txBody>
      </p:sp>
    </p:spTree>
    <p:extLst>
      <p:ext uri="{BB962C8B-B14F-4D97-AF65-F5344CB8AC3E}">
        <p14:creationId xmlns:p14="http://schemas.microsoft.com/office/powerpoint/2010/main" val="40871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73" y="376701"/>
            <a:ext cx="7886700" cy="1325563"/>
          </a:xfrm>
        </p:spPr>
        <p:txBody>
          <a:bodyPr/>
          <a:lstStyle/>
          <a:p>
            <a:r>
              <a:rPr lang="en-US" dirty="0"/>
              <a:t>How do we pick our ideal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live in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in half.</a:t>
            </a:r>
          </a:p>
          <a:p>
            <a:r>
              <a:rPr lang="en-US" dirty="0"/>
              <a:t>Aka, pick the median!</a:t>
            </a:r>
          </a:p>
          <a:p>
            <a:r>
              <a:rPr lang="en-US" dirty="0"/>
              <a:t>Aka, pick </a:t>
            </a:r>
            <a:r>
              <a:rPr lang="en-US" dirty="0">
                <a:solidFill>
                  <a:schemeClr val="accent4"/>
                </a:solidFill>
              </a:rPr>
              <a:t>SELECT(A, n/2)!</a:t>
            </a:r>
            <a:endParaRPr lang="en-US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7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967" y="2497401"/>
            <a:ext cx="1912161" cy="1079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936" y="5156200"/>
            <a:ext cx="2301398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good enough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</a:t>
            </a:r>
            <a:r>
              <a:rPr lang="en-US" dirty="0">
                <a:solidFill>
                  <a:schemeClr val="accent4"/>
                </a:solidFill>
              </a:rPr>
              <a:t>approximate</a:t>
            </a:r>
            <a:r>
              <a:rPr lang="en-US" dirty="0"/>
              <a:t>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</a:t>
            </a:r>
            <a:r>
              <a:rPr lang="en-US" dirty="0">
                <a:solidFill>
                  <a:schemeClr val="accent4"/>
                </a:solidFill>
              </a:rPr>
              <a:t>about </a:t>
            </a:r>
            <a:r>
              <a:rPr lang="en-US" dirty="0"/>
              <a:t>in half!</a:t>
            </a:r>
          </a:p>
          <a:p>
            <a:r>
              <a:rPr lang="en-US" dirty="0"/>
              <a:t>Maybe this is easier!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33" y="4326543"/>
            <a:ext cx="3167501" cy="253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83" y="2534603"/>
            <a:ext cx="1905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A good enough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7283"/>
            <a:ext cx="8324850" cy="4351338"/>
          </a:xfrm>
        </p:spPr>
        <p:txBody>
          <a:bodyPr/>
          <a:lstStyle/>
          <a:p>
            <a:r>
              <a:rPr lang="en-US" dirty="0"/>
              <a:t>We split the input not quite in half: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&lt; 7n/10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&lt; 7n/10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If we could do that (let’s say, in time O(n)), the </a:t>
            </a:r>
            <a:r>
              <a:rPr lang="en-US" b="1" dirty="0"/>
              <a:t>Master Theorem</a:t>
            </a:r>
            <a:r>
              <a:rPr lang="en-US" dirty="0"/>
              <a:t> would say: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5515096"/>
            <a:ext cx="4126487" cy="1025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824" y="1156492"/>
            <a:ext cx="1655007" cy="1828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8201" y="96389"/>
            <a:ext cx="2568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We still don’t know that we can get such a pivot, but at least it gives us a goal and a direction to pursue!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5248" y="2864635"/>
            <a:ext cx="251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Lucky the lackadaisical lemur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/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10/7,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  <a:blipFill>
                <a:blip r:embed="rId5"/>
                <a:stretch>
                  <a:fillRect l="-21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D32314F-CF22-F84E-8D6A-91947A529250}"/>
              </a:ext>
            </a:extLst>
          </p:cNvPr>
          <p:cNvSpPr txBox="1"/>
          <p:nvPr/>
        </p:nvSpPr>
        <p:spPr>
          <a:xfrm>
            <a:off x="2480829" y="6345396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CF6E6C"/>
                </a:solidFill>
              </a:rPr>
              <a:t>STILL GOOD!</a:t>
            </a:r>
          </a:p>
        </p:txBody>
      </p:sp>
    </p:spTree>
    <p:extLst>
      <p:ext uri="{BB962C8B-B14F-4D97-AF65-F5344CB8AC3E}">
        <p14:creationId xmlns:p14="http://schemas.microsoft.com/office/powerpoint/2010/main" val="40941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7" grpId="0"/>
      <p:bldP spid="13" grpId="0" build="p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Efficiently pick the pivot so that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880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3703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196" y="3588725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5631" y="258499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5397" y="358872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6183" y="358664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59160" y="3586648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riangle 10"/>
          <p:cNvSpPr/>
          <p:nvPr/>
        </p:nvSpPr>
        <p:spPr>
          <a:xfrm>
            <a:off x="4605115" y="3325098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65631" y="3586648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6360" y="429184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4037" y="4291848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𝑳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𝑹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7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90" y="0"/>
            <a:ext cx="7886700" cy="1325563"/>
          </a:xfrm>
        </p:spPr>
        <p:txBody>
          <a:bodyPr/>
          <a:lstStyle/>
          <a:p>
            <a:r>
              <a:rPr lang="en-US"/>
              <a:t>Another </a:t>
            </a:r>
            <a:r>
              <a:rPr lang="en-US" dirty="0"/>
              <a:t>divide-and-conquer </a:t>
            </a:r>
            <a:r>
              <a:rPr lang="en-US" dirty="0" err="1"/>
              <a:t>alg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5" y="1078257"/>
            <a:ext cx="876473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can’t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A,n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(yet)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But we can divide and conquer and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B,m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 </a:t>
            </a:r>
            <a:r>
              <a:rPr lang="en-US" sz="2400" dirty="0">
                <a:ea typeface="Courier" charset="0"/>
                <a:cs typeface="Courier" charset="0"/>
              </a:rPr>
              <a:t>for smaller values of m (where </a:t>
            </a:r>
            <a:r>
              <a:rPr lang="en-US" sz="2400" dirty="0" err="1">
                <a:ea typeface="Courier" charset="0"/>
                <a:cs typeface="Courier" charset="0"/>
              </a:rPr>
              <a:t>len</a:t>
            </a:r>
            <a:r>
              <a:rPr lang="en-US" sz="2400" dirty="0">
                <a:ea typeface="Courier" charset="0"/>
                <a:cs typeface="Courier" charset="0"/>
              </a:rPr>
              <a:t>(B) = m). </a:t>
            </a:r>
          </a:p>
          <a:p>
            <a:r>
              <a:rPr lang="en-US" sz="2400" b="1" u="sng" dirty="0">
                <a:solidFill>
                  <a:srgbClr val="0066FF"/>
                </a:solidFill>
                <a:ea typeface="Courier" charset="0"/>
                <a:cs typeface="Courier" charset="0"/>
              </a:rPr>
              <a:t>Lemma*: </a:t>
            </a:r>
            <a:r>
              <a:rPr lang="en-US" sz="2400" dirty="0">
                <a:solidFill>
                  <a:srgbClr val="0066FF"/>
                </a:solidFill>
                <a:ea typeface="Courier" charset="0"/>
                <a:cs typeface="Courier" charset="0"/>
              </a:rPr>
              <a:t>The median of sub-medians is close to the median</a:t>
            </a:r>
            <a:r>
              <a:rPr lang="en-US" sz="2400" dirty="0">
                <a:ea typeface="Courier" charset="0"/>
                <a:cs typeface="Courier" charset="0"/>
              </a:rPr>
              <a:t>.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871" y="6536952"/>
            <a:ext cx="889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*we will make this a bit more precise.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81149" y="5560523"/>
            <a:ext cx="7384819" cy="515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45501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15641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40854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7145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 rot="5400000">
            <a:off x="5993071" y="4131560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4449067" y="4150351"/>
            <a:ext cx="391857" cy="145871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1501427" y="4131561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2974936" y="4172513"/>
            <a:ext cx="373687" cy="1432559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7405629" y="4215293"/>
            <a:ext cx="391854" cy="1328823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03647" y="4314445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3847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7078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0928" y="434673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sub-median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2300" y="430139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443596" y="608453"/>
            <a:ext cx="525932" cy="6886055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698" y="3127124"/>
            <a:ext cx="139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</a:t>
            </a:r>
            <a:r>
              <a:rPr lang="en-US"/>
              <a:t>of sub-medians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10947" y="3084587"/>
            <a:ext cx="172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of the </a:t>
            </a:r>
            <a:r>
              <a:rPr lang="en-US"/>
              <a:t>whole thing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6E6C"/>
                          </a:solidFill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9681" y="3069260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CF6E6C"/>
                </a:solidFill>
              </a:rPr>
              <a:t>What we’ll use as the pivot</a:t>
            </a:r>
          </a:p>
        </p:txBody>
      </p:sp>
      <p:cxnSp>
        <p:nvCxnSpPr>
          <p:cNvPr id="26" name="Straight Arrow Connector 25"/>
          <p:cNvCxnSpPr>
            <a:stCxn id="6" idx="3"/>
            <a:endCxn id="22" idx="1"/>
          </p:cNvCxnSpPr>
          <p:nvPr/>
        </p:nvCxnSpPr>
        <p:spPr>
          <a:xfrm>
            <a:off x="2886788" y="3253926"/>
            <a:ext cx="1087910" cy="196364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0259" y="2874946"/>
            <a:ext cx="13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>
                <a:solidFill>
                  <a:srgbClr val="CF6E6C"/>
                </a:solidFill>
              </a:rPr>
              <a:t>Ideal </a:t>
            </a:r>
            <a:r>
              <a:rPr lang="en-US" i="1" dirty="0">
                <a:solidFill>
                  <a:srgbClr val="CF6E6C"/>
                </a:solidFill>
              </a:rPr>
              <a:t>pivot</a:t>
            </a:r>
          </a:p>
        </p:txBody>
      </p:sp>
      <p:cxnSp>
        <p:nvCxnSpPr>
          <p:cNvPr id="28" name="Straight Arrow Connector 27"/>
          <p:cNvCxnSpPr>
            <a:stCxn id="27" idx="2"/>
            <a:endCxn id="23" idx="3"/>
          </p:cNvCxnSpPr>
          <p:nvPr/>
        </p:nvCxnSpPr>
        <p:spPr>
          <a:xfrm flipH="1">
            <a:off x="7234501" y="3244278"/>
            <a:ext cx="1020203" cy="163475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422"/>
            <a:ext cx="5131558" cy="61751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pick the pivot</a:t>
            </a:r>
            <a:br>
              <a:rPr lang="en-US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ln w="28575">
                <a:solidFill>
                  <a:srgbClr val="7030A0"/>
                </a:solidFill>
              </a:ln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CHOOSEPIVOT(A):</a:t>
                </a:r>
              </a:p>
              <a:p>
                <a:pPr lvl="1"/>
                <a:r>
                  <a:rPr lang="en-US" dirty="0"/>
                  <a:t>Split A into m 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groups, of size &lt;=5 each.</a:t>
                </a: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=1, ..,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median within the </a:t>
                </a:r>
                <a:r>
                  <a:rPr lang="en-US" dirty="0" err="1"/>
                  <a:t>i’th</a:t>
                </a:r>
                <a:r>
                  <a:rPr lang="en-US" dirty="0"/>
                  <a:t> group, call it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i</a:t>
                </a:r>
              </a:p>
              <a:p>
                <a:pPr lvl="1"/>
                <a:r>
                  <a:rPr lang="en-US" dirty="0"/>
                  <a:t>p = SELECT( </a:t>
                </a:r>
                <a:r>
                  <a:rPr lang="en-US" dirty="0">
                    <a:solidFill>
                      <a:schemeClr val="accent4"/>
                    </a:solidFill>
                  </a:rPr>
                  <a:t>[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1,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2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3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m</a:t>
                </a:r>
                <a:r>
                  <a:rPr lang="en-US" dirty="0">
                    <a:solidFill>
                      <a:schemeClr val="accent4"/>
                    </a:solidFill>
                  </a:rPr>
                  <a:t> ] , </a:t>
                </a:r>
                <a:r>
                  <a:rPr lang="en-US" dirty="0"/>
                  <a:t>m/2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) 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the index </a:t>
                </a:r>
                <a:r>
                  <a:rPr lang="en-US"/>
                  <a:t>of p in A</a:t>
                </a:r>
                <a:endParaRPr lang="en-US" dirty="0"/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blipFill>
                <a:blip r:embed="rId2"/>
                <a:stretch>
                  <a:fillRect l="-1493" t="-3590" b="-1026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924786" y="4457929"/>
            <a:ext cx="1776075" cy="352601"/>
            <a:chOff x="338594" y="807460"/>
            <a:chExt cx="3589007" cy="705201"/>
          </a:xfrm>
        </p:grpSpPr>
        <p:sp>
          <p:nvSpPr>
            <p:cNvPr id="7" name="Rectangle 6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6479" y="4457930"/>
            <a:ext cx="1776075" cy="352601"/>
            <a:chOff x="338594" y="807460"/>
            <a:chExt cx="3589007" cy="705201"/>
          </a:xfrm>
        </p:grpSpPr>
        <p:sp>
          <p:nvSpPr>
            <p:cNvPr id="32" name="Rectangle 31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23073" y="4447457"/>
            <a:ext cx="1776075" cy="352601"/>
            <a:chOff x="338594" y="807460"/>
            <a:chExt cx="3589007" cy="705201"/>
          </a:xfrm>
        </p:grpSpPr>
        <p:sp>
          <p:nvSpPr>
            <p:cNvPr id="38" name="Rectangle 37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501399" y="4457929"/>
            <a:ext cx="1776075" cy="352601"/>
            <a:chOff x="338594" y="807460"/>
            <a:chExt cx="3589007" cy="705201"/>
          </a:xfrm>
        </p:grpSpPr>
        <p:sp>
          <p:nvSpPr>
            <p:cNvPr id="44" name="Rectangle 43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99686" y="4457928"/>
            <a:ext cx="1776075" cy="352601"/>
            <a:chOff x="338594" y="807460"/>
            <a:chExt cx="3589007" cy="705201"/>
          </a:xfrm>
        </p:grpSpPr>
        <p:sp>
          <p:nvSpPr>
            <p:cNvPr id="50" name="Rectangle 49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22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890798" y="3434712"/>
            <a:ext cx="518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takes time O(1) for each group, since each group has size 5.  So that’s O(m)=O(n) total in the for loop.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3556273" y="2530299"/>
            <a:ext cx="742773" cy="936233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85458" y="3515418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351882" y="4042477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76942" y="4457928"/>
            <a:ext cx="348979" cy="352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928495" y="4848826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372722" y="5201425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274392" y="5046096"/>
            <a:ext cx="4415726" cy="382980"/>
            <a:chOff x="310968" y="5338704"/>
            <a:chExt cx="4415726" cy="382980"/>
          </a:xfrm>
        </p:grpSpPr>
        <p:sp>
          <p:nvSpPr>
            <p:cNvPr id="75" name="TextBox 74"/>
            <p:cNvSpPr txBox="1"/>
            <p:nvPr/>
          </p:nvSpPr>
          <p:spPr>
            <a:xfrm>
              <a:off x="310968" y="5352352"/>
              <a:ext cx="4415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 is SELECT(                                      , 3  ) = 6: 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938156" y="5338704"/>
              <a:ext cx="1784739" cy="352601"/>
              <a:chOff x="1828904" y="654462"/>
              <a:chExt cx="3606515" cy="705201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1828904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560275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291646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00029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73021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1924786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27805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6399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990670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3518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36479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8974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16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02363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5635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723073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07633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4382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90517" y="565975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1501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501399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85466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21659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567283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928495" y="553475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299686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65295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0148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65570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7267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51152" y="63281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256588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0623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568835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275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36479" y="6325422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178471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348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854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033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605567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293488" y="63254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647386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486273" y="63049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6961730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314996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675446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014268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381784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4818021" y="613753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019037" y="63092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76357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8385051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751065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12492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6579" y="6033575"/>
            <a:ext cx="308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PARTITION around that 6: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459540" y="6610758"/>
            <a:ext cx="258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is 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549694" y="6618710"/>
            <a:ext cx="337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</a:t>
            </a:r>
            <a:r>
              <a:rPr lang="en-US" sz="1400">
                <a:solidFill>
                  <a:srgbClr val="7030A0"/>
                </a:solidFill>
              </a:rPr>
              <a:t>is R: it’s almost the same size as L.</a:t>
            </a:r>
            <a:endParaRPr lang="en-US" sz="1400" dirty="0">
              <a:solidFill>
                <a:srgbClr val="7030A0"/>
              </a:solidFill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B77A6D8-56C2-9643-9F87-D3FF8642C167}"/>
              </a:ext>
            </a:extLst>
          </p:cNvPr>
          <p:cNvGrpSpPr/>
          <p:nvPr/>
        </p:nvGrpSpPr>
        <p:grpSpPr>
          <a:xfrm>
            <a:off x="7197244" y="166530"/>
            <a:ext cx="1987319" cy="2073500"/>
            <a:chOff x="8045811" y="5589375"/>
            <a:chExt cx="1987319" cy="2073500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46AEFE3-4937-FF4A-9396-6FA04394C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3018" y="5589375"/>
              <a:ext cx="1041400" cy="1148533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0810734-EA26-B841-84DD-2022AB0DD6CE}"/>
                </a:ext>
              </a:extLst>
            </p:cNvPr>
            <p:cNvSpPr txBox="1"/>
            <p:nvPr/>
          </p:nvSpPr>
          <p:spPr>
            <a:xfrm>
              <a:off x="8045811" y="6739545"/>
              <a:ext cx="19873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Why 5 and not 3? See the concept check questions!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10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695 L 8.33333E-7 -0.1384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72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-0.00121 0.0567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115 L 0.00608 0.1083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5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00191 -0.060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6" grpId="0"/>
      <p:bldP spid="59" grpId="0" animBg="1"/>
      <p:bldP spid="60" grpId="0" animBg="1"/>
      <p:bldP spid="61" grpId="0" animBg="1"/>
      <p:bldP spid="62" grpId="0" animBg="1"/>
      <p:bldP spid="6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99" grpId="1" animBg="1"/>
      <p:bldP spid="100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1" animBg="1"/>
      <p:bldP spid="114" grpId="1" animBg="1"/>
      <p:bldP spid="115" grpId="1" animBg="1"/>
      <p:bldP spid="116" grpId="1" animBg="1"/>
      <p:bldP spid="117" grpId="1" animBg="1"/>
      <p:bldP spid="118" grpId="1" animBg="1"/>
      <p:bldP spid="119" grpId="1" animBg="1"/>
      <p:bldP spid="120" grpId="1" animBg="1"/>
      <p:bldP spid="121" grpId="1" animBg="1"/>
      <p:bldP spid="122" grpId="1" animBg="1"/>
      <p:bldP spid="123" grpId="1" animBg="1"/>
      <p:bldP spid="124" grpId="1" animBg="1"/>
      <p:bldP spid="125" grpId="1" animBg="1"/>
      <p:bldP spid="126" grpId="1" animBg="1"/>
      <p:bldP spid="127" grpId="1" animBg="1"/>
      <p:bldP spid="128" grpId="1" animBg="1"/>
      <p:bldP spid="129" grpId="1" animBg="1"/>
      <p:bldP spid="130" grpId="1" animBg="1"/>
      <p:bldP spid="131" grpId="1" animBg="1"/>
      <p:bldP spid="132" grpId="1" animBg="1"/>
      <p:bldP spid="133" grpId="1" animBg="1"/>
      <p:bldP spid="134" grpId="1" animBg="1"/>
      <p:bldP spid="135" grpId="1" animBg="1"/>
      <p:bldP spid="136" grpId="1" animBg="1"/>
      <p:bldP spid="137" grpId="1" animBg="1"/>
      <p:bldP spid="140" grpId="0"/>
      <p:bldP spid="1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C8C-2413-5046-9157-18B760D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995D-8FAF-914F-9F64-9278A60D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428853" cy="4351338"/>
          </a:xfrm>
        </p:spPr>
        <p:txBody>
          <a:bodyPr/>
          <a:lstStyle/>
          <a:p>
            <a:r>
              <a:rPr lang="en-US" dirty="0"/>
              <a:t>Step 1: Guess what the answer is.</a:t>
            </a:r>
          </a:p>
          <a:p>
            <a:r>
              <a:rPr lang="en-US" dirty="0"/>
              <a:t>Step 2: Prove by induction that your guess is correct.</a:t>
            </a:r>
          </a:p>
          <a:p>
            <a:r>
              <a:rPr lang="en-US" dirty="0"/>
              <a:t>Step 3: Profit.</a:t>
            </a:r>
          </a:p>
        </p:txBody>
      </p:sp>
    </p:spTree>
    <p:extLst>
      <p:ext uri="{BB962C8B-B14F-4D97-AF65-F5344CB8AC3E}">
        <p14:creationId xmlns:p14="http://schemas.microsoft.com/office/powerpoint/2010/main" val="2621846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Empirically (see Lecture 4 Python Notebook):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97" y="2377437"/>
            <a:ext cx="5951912" cy="42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Formally, we will prove (later):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accent4"/>
                    </a:solidFill>
                  </a:rPr>
                  <a:t>Lemma: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If we choose the pivots like this, then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  <a:p>
                <a:r>
                  <a:rPr lang="en-US" sz="2800" dirty="0">
                    <a:solidFill>
                      <a:schemeClr val="accent4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  <a:blipFill rotWithShape="0">
                <a:blip r:embed="rId2"/>
                <a:stretch>
                  <a:fillRect l="-1647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84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9705"/>
            <a:ext cx="4721629" cy="334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900" dirty="0"/>
                  <a:t>Sanity Check</a:t>
                </a:r>
                <a:br>
                  <a:rPr lang="en-US" i="1" dirty="0">
                    <a:solidFill>
                      <a:schemeClr val="accent4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70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5</m:t>
                    </m:r>
                    <m:r>
                      <a:rPr lang="en-US" sz="27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700" dirty="0">
                    <a:solidFill>
                      <a:schemeClr val="accent2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555" t="-14286" b="-5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2563022" y="4706145"/>
            <a:ext cx="1300162" cy="1828797"/>
          </a:xfrm>
          <a:prstGeom prst="leftBrace">
            <a:avLst>
              <a:gd name="adj1" fmla="val 8333"/>
              <a:gd name="adj2" fmla="val 50629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91431" y="6256635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That’s this window</a:t>
            </a:r>
          </a:p>
        </p:txBody>
      </p:sp>
      <p:cxnSp>
        <p:nvCxnSpPr>
          <p:cNvPr id="11" name="Straight Connector 10"/>
          <p:cNvCxnSpPr>
            <a:stCxn id="8" idx="2"/>
          </p:cNvCxnSpPr>
          <p:nvPr/>
        </p:nvCxnSpPr>
        <p:spPr>
          <a:xfrm flipV="1">
            <a:off x="4127502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98704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448" y="4791918"/>
            <a:ext cx="1548391" cy="19263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79076" y="2512170"/>
            <a:ext cx="16603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 practice (on randomly chosen arrays) it looks </a:t>
            </a:r>
            <a:r>
              <a:rPr lang="en-US" sz="1600" b="1" dirty="0">
                <a:solidFill>
                  <a:schemeClr val="accent1"/>
                </a:solidFill>
              </a:rPr>
              <a:t>even better</a:t>
            </a:r>
            <a:r>
              <a:rPr lang="en-US" sz="1600" dirty="0"/>
              <a:t>!</a:t>
            </a:r>
          </a:p>
          <a:p>
            <a:pPr algn="ctr"/>
            <a:r>
              <a:rPr lang="en-US" sz="1600" dirty="0"/>
              <a:t>  </a:t>
            </a:r>
          </a:p>
          <a:p>
            <a:pPr algn="ctr"/>
            <a:r>
              <a:rPr lang="en-US" sz="1600" dirty="0"/>
              <a:t>But this is a worst-case bound.</a:t>
            </a:r>
          </a:p>
        </p:txBody>
      </p:sp>
    </p:spTree>
    <p:extLst>
      <p:ext uri="{BB962C8B-B14F-4D97-AF65-F5344CB8AC3E}">
        <p14:creationId xmlns:p14="http://schemas.microsoft.com/office/powerpoint/2010/main" val="17531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 ?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A609C9-78F6-6145-9150-F7557DDA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46" y="4717890"/>
            <a:ext cx="5803900" cy="186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C9AA4-4D1A-DE48-86EF-71621BDC2512}"/>
              </a:ext>
            </a:extLst>
          </p:cNvPr>
          <p:cNvSpPr txBox="1"/>
          <p:nvPr/>
        </p:nvSpPr>
        <p:spPr>
          <a:xfrm>
            <a:off x="6539697" y="4394724"/>
            <a:ext cx="2801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Think: 1 minute</a:t>
            </a:r>
          </a:p>
          <a:p>
            <a:r>
              <a:rPr lang="en-US" dirty="0">
                <a:solidFill>
                  <a:srgbClr val="7030A0"/>
                </a:solidFill>
              </a:rPr>
              <a:t>Share: (wait) 1 minute</a:t>
            </a:r>
          </a:p>
        </p:txBody>
      </p:sp>
    </p:spTree>
    <p:extLst>
      <p:ext uri="{BB962C8B-B14F-4D97-AF65-F5344CB8AC3E}">
        <p14:creationId xmlns:p14="http://schemas.microsoft.com/office/powerpoint/2010/main" val="10540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ln>
                <a:solidFill>
                  <a:schemeClr val="tx1"/>
                </a:solidFill>
              </a:ln>
            </p:spPr>
            <p:txBody>
              <a:bodyPr anchor="t">
                <a:normAutofit/>
              </a:bodyPr>
              <a:lstStyle/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Lemma says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 sz="180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sz="1800" dirty="0">
                  <a:solidFill>
                    <a:schemeClr val="accent4"/>
                  </a:solidFill>
                </a:endParaRP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Suppose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Courier" charset="0"/>
                  </a:rPr>
                  <a:t>Partition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 runs in time O(n)</a:t>
                </a: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Come up with a recurrence relation for T(n), the running time of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Select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, using the </a:t>
                </a:r>
                <a:r>
                  <a:rPr lang="en-US" sz="1800" b="1" dirty="0" err="1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choosePivot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 algorithm we just described.</a:t>
                </a:r>
                <a:endParaRPr lang="en-US" sz="1800" dirty="0">
                  <a:solidFill>
                    <a:schemeClr val="accent4"/>
                  </a:solidFill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blipFill>
                <a:blip r:embed="rId2"/>
                <a:stretch>
                  <a:fillRect l="-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choosePivot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5E599-047B-3F44-8E3E-90BD5916AE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701" y="1524308"/>
            <a:ext cx="1490370" cy="4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27545"/>
      </p:ext>
    </p:extLst>
  </p:cSld>
  <p:clrMapOvr>
    <a:masterClrMapping/>
  </p:clrMapOvr>
  <p:transition spd="slow">
    <p:push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FD308-7071-7546-BEA5-EA3A1E9FBFF9}"/>
              </a:ext>
            </a:extLst>
          </p:cNvPr>
          <p:cNvSpPr txBox="1"/>
          <p:nvPr/>
        </p:nvSpPr>
        <p:spPr>
          <a:xfrm>
            <a:off x="4051139" y="4726859"/>
            <a:ext cx="509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400"/>
                </a:solidFill>
              </a:rPr>
              <a:t>Outside of CHOOSEPIVOT, there’s at most one recursive call to SELECT on array of size 7n/10 + 5. 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140D13-5804-ED4E-9542-030FBB6AFBC0}"/>
              </a:ext>
            </a:extLst>
          </p:cNvPr>
          <p:cNvCxnSpPr>
            <a:cxnSpLocks/>
          </p:cNvCxnSpPr>
          <p:nvPr/>
        </p:nvCxnSpPr>
        <p:spPr>
          <a:xfrm flipH="1" flipV="1">
            <a:off x="5416952" y="4479403"/>
            <a:ext cx="1480805" cy="271501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F8B570-7D2E-4B4A-BD2C-02347A91776F}"/>
              </a:ext>
            </a:extLst>
          </p:cNvPr>
          <p:cNvSpPr txBox="1"/>
          <p:nvPr/>
        </p:nvSpPr>
        <p:spPr>
          <a:xfrm>
            <a:off x="452493" y="4552373"/>
            <a:ext cx="32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400"/>
                </a:solidFill>
              </a:rPr>
              <a:t>The call to CHOOSEPIVOT makes one further recursive call to SELECT on an array of size n/5.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3D9E1A-FF71-A64C-A774-DB77868901A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60469" y="4280873"/>
            <a:ext cx="1583144" cy="271500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4B1137-7B5E-F64F-B234-8580D0D25FBD}"/>
              </a:ext>
            </a:extLst>
          </p:cNvPr>
          <p:cNvGrpSpPr/>
          <p:nvPr/>
        </p:nvGrpSpPr>
        <p:grpSpPr>
          <a:xfrm>
            <a:off x="2031963" y="5354389"/>
            <a:ext cx="7218023" cy="1445421"/>
            <a:chOff x="2031963" y="5354389"/>
            <a:chExt cx="7218023" cy="14454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89642B-3199-E748-B06B-0C8B9D5E5597}"/>
                </a:ext>
              </a:extLst>
            </p:cNvPr>
            <p:cNvGrpSpPr/>
            <p:nvPr/>
          </p:nvGrpSpPr>
          <p:grpSpPr>
            <a:xfrm>
              <a:off x="2031963" y="5354389"/>
              <a:ext cx="6539577" cy="1148533"/>
              <a:chOff x="3194841" y="5589375"/>
              <a:chExt cx="6539577" cy="114853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7D225A8-5C9D-8649-BFCB-FE523221D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3018" y="5589375"/>
                <a:ext cx="1041400" cy="114853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2FB039-6AAA-E24B-A9D8-BAFEDF6765ED}"/>
                  </a:ext>
                </a:extLst>
              </p:cNvPr>
              <p:cNvSpPr txBox="1"/>
              <p:nvPr/>
            </p:nvSpPr>
            <p:spPr>
              <a:xfrm>
                <a:off x="3194841" y="5690544"/>
                <a:ext cx="561365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We’re going to drop the “+5” for convenience,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but it does not change the final answer. Why?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Hint: Define T’(n) := T(n+1000) and write recurrence for T’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D158A4-94C8-7E47-B7ED-B62B3A2A5EB4}"/>
                </a:ext>
              </a:extLst>
            </p:cNvPr>
            <p:cNvSpPr txBox="1"/>
            <p:nvPr/>
          </p:nvSpPr>
          <p:spPr>
            <a:xfrm>
              <a:off x="6699855" y="6461256"/>
              <a:ext cx="2550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7030A0"/>
                  </a:solidFill>
                </a:rPr>
                <a:t>Siggi</a:t>
              </a:r>
              <a:r>
                <a:rPr lang="en-US" sz="1600" dirty="0">
                  <a:solidFill>
                    <a:srgbClr val="7030A0"/>
                  </a:solidFill>
                </a:rPr>
                <a:t> the Studious Stork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02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6579411" y="383504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45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1" y="198895"/>
            <a:ext cx="7886700" cy="52781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This sounds like a job for</a:t>
            </a:r>
            <a:r>
              <a:rPr lang="mr-IN" sz="2800" dirty="0">
                <a:latin typeface="+mn-lt"/>
              </a:rPr>
              <a:t>…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307387">
            <a:off x="420222" y="955704"/>
            <a:ext cx="7886700" cy="2607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>
                <a:solidFill>
                  <a:srgbClr val="CF6E6C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The Substitution Method!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  <a:blipFill>
                <a:blip r:embed="rId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4"/>
                    </a:solidFill>
                  </a:rPr>
                  <a:t>Conclusion: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  <a:blipFill>
                <a:blip r:embed="rId3"/>
                <a:stretch>
                  <a:fillRect l="-253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693954" y="174673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Step 1: generate a guess</a:t>
            </a:r>
          </a:p>
          <a:p>
            <a:r>
              <a:rPr lang="en-US" dirty="0"/>
              <a:t>Step 2: try to prove that your guess is correct</a:t>
            </a:r>
          </a:p>
          <a:p>
            <a:r>
              <a:rPr lang="en-US" dirty="0"/>
              <a:t>Step 3: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730" y="4071833"/>
                <a:ext cx="3234478" cy="144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Technically we only did it for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, 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not when the last term 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has a big-Oh…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730" y="4071833"/>
                <a:ext cx="3234478" cy="1445717"/>
              </a:xfrm>
              <a:prstGeom prst="rect">
                <a:avLst/>
              </a:prstGeom>
              <a:blipFill>
                <a:blip r:embed="rId4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458825-E6CA-F84D-8C0B-F2F11EF3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821" y="5254305"/>
            <a:ext cx="936296" cy="1168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98771-43DA-C847-890A-970B690C6CC3}"/>
              </a:ext>
            </a:extLst>
          </p:cNvPr>
          <p:cNvSpPr txBox="1"/>
          <p:nvPr/>
        </p:nvSpPr>
        <p:spPr>
          <a:xfrm>
            <a:off x="5683730" y="6445490"/>
            <a:ext cx="3234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Plucky the Pedantic Penguin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DA36D-6CC6-A643-99D3-4ED3123EDC7B}"/>
              </a:ext>
            </a:extLst>
          </p:cNvPr>
          <p:cNvSpPr txBox="1"/>
          <p:nvPr/>
        </p:nvSpPr>
        <p:spPr>
          <a:xfrm>
            <a:off x="682906" y="3946965"/>
            <a:ext cx="434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convenient!  We did this at the beginning of lecture!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5AAF17-1762-EF43-9121-5B0C892985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698" y="5505646"/>
            <a:ext cx="1692141" cy="13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1"/>
      <p:bldP spid="14" grpId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708" y="1814050"/>
            <a:ext cx="8908889" cy="4351338"/>
          </a:xfrm>
        </p:spPr>
        <p:txBody>
          <a:bodyPr/>
          <a:lstStyle/>
          <a:p>
            <a:r>
              <a:rPr lang="en-US" dirty="0"/>
              <a:t>First, we figured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Find the median</a:t>
            </a:r>
          </a:p>
          <a:p>
            <a:pPr lvl="1"/>
            <a:endParaRPr lang="en-US" dirty="0"/>
          </a:p>
          <a:p>
            <a:r>
              <a:rPr lang="en-US" dirty="0"/>
              <a:t>Then, we figured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 approximate median</a:t>
            </a:r>
          </a:p>
          <a:p>
            <a:pPr lvl="1"/>
            <a:endParaRPr lang="en-US" dirty="0"/>
          </a:p>
          <a:p>
            <a:r>
              <a:rPr lang="en-US" dirty="0"/>
              <a:t>Finally, we saw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Median of medians and divide and conquer!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Hooray!</a:t>
            </a:r>
          </a:p>
        </p:txBody>
      </p:sp>
    </p:spTree>
    <p:extLst>
      <p:ext uri="{BB962C8B-B14F-4D97-AF65-F5344CB8AC3E}">
        <p14:creationId xmlns:p14="http://schemas.microsoft.com/office/powerpoint/2010/main" val="7721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-220585"/>
            <a:ext cx="7886700" cy="1325563"/>
          </a:xfrm>
        </p:spPr>
        <p:txBody>
          <a:bodyPr/>
          <a:lstStyle/>
          <a:p>
            <a:r>
              <a:rPr lang="en-US" dirty="0"/>
              <a:t>In practice?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50" y="922670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With not-very-slick implementation, our fancy version of SELECT</a:t>
            </a:r>
            <a:r>
              <a:rPr lang="en-US" sz="2000" b="1" dirty="0">
                <a:latin typeface="Courier" charset="0"/>
              </a:rPr>
              <a:t> </a:t>
            </a:r>
            <a:r>
              <a:rPr lang="en-US" sz="2000" dirty="0">
                <a:ea typeface="Courier" charset="0"/>
                <a:cs typeface="Courier" charset="0"/>
              </a:rPr>
              <a:t>is worse than the </a:t>
            </a:r>
            <a:r>
              <a:rPr lang="en-US" sz="2000" dirty="0" err="1">
                <a:ea typeface="Courier" charset="0"/>
                <a:cs typeface="Courier" charset="0"/>
              </a:rPr>
              <a:t>MergeSort</a:t>
            </a:r>
            <a:r>
              <a:rPr lang="en-US" sz="2000" dirty="0">
                <a:ea typeface="Courier" charset="0"/>
                <a:cs typeface="Courier" charset="0"/>
              </a:rPr>
              <a:t>-based SELECT </a:t>
            </a:r>
            <a:r>
              <a:rPr lang="en-US" sz="2000" dirty="0">
                <a:ea typeface="Courier" charset="0"/>
                <a:cs typeface="Courier" charset="0"/>
                <a:sym typeface="Wingdings"/>
              </a:rPr>
              <a:t></a:t>
            </a:r>
            <a:endParaRPr lang="en-US" sz="2000" dirty="0"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ea typeface="Courier" charset="0"/>
                <a:cs typeface="Courier" charset="0"/>
              </a:rPr>
              <a:t>But O(n) is better than O(n log(n))!  How can that be?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>
                <a:solidFill>
                  <a:schemeClr val="accent4"/>
                </a:solidFill>
                <a:ea typeface="Courier" charset="0"/>
                <a:cs typeface="Courier" charset="0"/>
              </a:rPr>
              <a:t>What’s the constant in front of the n in our proof?  20?  30? 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On </a:t>
            </a:r>
            <a:r>
              <a:rPr lang="en-US" sz="2000" b="1" dirty="0"/>
              <a:t>non-adversarial</a:t>
            </a:r>
            <a:r>
              <a:rPr lang="en-US" sz="2000" dirty="0"/>
              <a:t> inputs, random pivot choice is much better.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6050" y="5337770"/>
            <a:ext cx="1327149" cy="1513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738" y="4501906"/>
            <a:ext cx="320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Optimize the implementation of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7030A0"/>
                </a:solidFill>
              </a:rPr>
              <a:t>(with the fancy pivot).  Can you beat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21228585">
            <a:off x="360738" y="2999040"/>
            <a:ext cx="248406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F6E6C"/>
                </a:solidFill>
                <a:ea typeface="Britannic Bold" charset="0"/>
                <a:cs typeface="Britannic Bold" charset="0"/>
              </a:rPr>
              <a:t>Moral: </a:t>
            </a:r>
          </a:p>
          <a:p>
            <a:pPr algn="ctr"/>
            <a:r>
              <a:rPr lang="en-US" i="1" dirty="0">
                <a:solidFill>
                  <a:srgbClr val="CF6E6C"/>
                </a:solidFill>
                <a:ea typeface="Britannic Bold" charset="0"/>
                <a:cs typeface="Britannic Bold" charset="0"/>
              </a:rPr>
              <a:t>Just pick a random pivot if you don’t expect nefarious arrays.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612" y="6390886"/>
            <a:ext cx="255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Siggi</a:t>
            </a:r>
            <a:r>
              <a:rPr lang="en-US" sz="1600" dirty="0">
                <a:solidFill>
                  <a:srgbClr val="7030A0"/>
                </a:solidFill>
              </a:rPr>
              <a:t> the Studious Stork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20B06-DA4D-B64C-BF08-9189E406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36" y="3149858"/>
            <a:ext cx="5289995" cy="36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  <p:bldP spid="8" grpId="0"/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3225931">
            <a:off x="7692193" y="975207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Pending the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16475"/>
          </a:xfrm>
        </p:spPr>
        <p:txBody>
          <a:bodyPr>
            <a:normAutofit/>
          </a:bodyPr>
          <a:lstStyle/>
          <a:p>
            <a:r>
              <a:rPr lang="en-US" dirty="0"/>
              <a:t>It is possible to solve SELECT in time O(n).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Divide and conquer!</a:t>
            </a:r>
          </a:p>
          <a:p>
            <a:pPr lvl="1"/>
            <a:endParaRPr lang="en-US" dirty="0"/>
          </a:p>
          <a:p>
            <a:r>
              <a:rPr lang="en-US" dirty="0"/>
              <a:t>If you want a deterministic algorithm or expect that a bad guy will be picking the list, </a:t>
            </a:r>
            <a:r>
              <a:rPr lang="en-US" b="1" dirty="0"/>
              <a:t>choose a pivot cleverly.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More divide and conquer!</a:t>
            </a:r>
          </a:p>
          <a:p>
            <a:endParaRPr lang="en-US" dirty="0"/>
          </a:p>
          <a:p>
            <a:r>
              <a:rPr lang="en-US" dirty="0"/>
              <a:t>If you don’t expect that a bad guy will be picking the list, in practice it’s better just to </a:t>
            </a:r>
            <a:r>
              <a:rPr lang="en-US" b="1" dirty="0"/>
              <a:t>pick a random pivot.</a:t>
            </a:r>
          </a:p>
        </p:txBody>
      </p:sp>
    </p:spTree>
    <p:extLst>
      <p:ext uri="{BB962C8B-B14F-4D97-AF65-F5344CB8AC3E}">
        <p14:creationId xmlns:p14="http://schemas.microsoft.com/office/powerpoint/2010/main" val="304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(If time)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5800935" y="4329311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5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213698"/>
            <a:ext cx="9001124" cy="779462"/>
          </a:xfrm>
        </p:spPr>
        <p:txBody>
          <a:bodyPr>
            <a:noAutofit/>
          </a:bodyPr>
          <a:lstStyle/>
          <a:p>
            <a:r>
              <a:rPr lang="en-US" dirty="0"/>
              <a:t>If time, back to the Lemma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Lemma: </a:t>
                </a:r>
                <a:r>
                  <a:rPr lang="en-US" dirty="0">
                    <a:solidFill>
                      <a:schemeClr val="tx1"/>
                    </a:solidFill>
                  </a:rPr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see a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picture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See lecture notes for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proof</a:t>
                </a:r>
                <a:r>
                  <a:rPr lang="en-US" dirty="0"/>
                  <a:t>.</a:t>
                </a:r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  <a:blipFill>
                <a:blip r:embed="rId2"/>
                <a:stretch>
                  <a:fillRect l="-1605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0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</a:t>
            </a:r>
            <a:r>
              <a:rPr lang="en-US"/>
              <a:t>by picture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09643" y="5997382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Say these are our m = [n/5] sub-arrays of </a:t>
            </a:r>
            <a:r>
              <a:rPr lang="en-US" sz="2800"/>
              <a:t>size at most 5</a:t>
            </a:r>
            <a:r>
              <a:rPr lang="en-US" sz="28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6" name="Right Brace 35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0667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84435" y="5740419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our head, let’s sort them.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644" y="4283708"/>
            <a:ext cx="1932652" cy="257429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4435" y="6259053"/>
            <a:ext cx="540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find medians.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5162" y="2845511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82529" y="2829809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62998" y="2823740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03763" y="2823740"/>
            <a:ext cx="601936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982584" y="21618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8859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5022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6" name="Rectangle 5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2" name="Rectangle 11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8" name="Rectangle 17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4" name="Rectangle 23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30" name="Rectangle 29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0558" y="6148815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let’s sort them by the median</a:t>
            </a:r>
          </a:p>
        </p:txBody>
      </p:sp>
    </p:spTree>
    <p:extLst>
      <p:ext uri="{BB962C8B-B14F-4D97-AF65-F5344CB8AC3E}">
        <p14:creationId xmlns:p14="http://schemas.microsoft.com/office/powerpoint/2010/main" val="785257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median of the medians is 7.  That’s our pivot!</a:t>
            </a:r>
          </a:p>
        </p:txBody>
      </p:sp>
    </p:spTree>
    <p:extLst>
      <p:ext uri="{BB962C8B-B14F-4D97-AF65-F5344CB8AC3E}">
        <p14:creationId xmlns:p14="http://schemas.microsoft.com/office/powerpoint/2010/main" val="304423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elements are SMALLER than the pivot?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0580" y="47083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7400"/>
                </a:solidFill>
              </a:rPr>
              <a:t>We will show that lots of elements are smaller than the pivot, hence not too many are larger than the pivot.</a:t>
            </a:r>
          </a:p>
        </p:txBody>
      </p:sp>
    </p:spTree>
    <p:extLst>
      <p:ext uri="{BB962C8B-B14F-4D97-AF65-F5344CB8AC3E}">
        <p14:creationId xmlns:p14="http://schemas.microsoft.com/office/powerpoint/2010/main" val="1442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least these ones: everything above and to the left.</a:t>
            </a:r>
          </a:p>
        </p:txBody>
      </p:sp>
    </p:spTree>
    <p:extLst>
      <p:ext uri="{BB962C8B-B14F-4D97-AF65-F5344CB8AC3E}">
        <p14:creationId xmlns:p14="http://schemas.microsoft.com/office/powerpoint/2010/main" val="926932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446584" y="548239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many of those are there?</a:t>
                </a:r>
              </a:p>
              <a:p>
                <a:r>
                  <a:rPr lang="en-US" sz="2800" b="0" dirty="0"/>
                  <a:t>                             at least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blipFill rotWithShape="0">
                <a:blip r:embed="rId2"/>
                <a:stretch>
                  <a:fillRect l="-1400" t="-5236" b="-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F6E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b="0" i="1" smtClean="0">
                                <a:solidFill>
                                  <a:srgbClr val="CF6E6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F6E6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F6E6C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F6E6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F6E6C"/>
                    </a:solidFill>
                  </a:rPr>
                  <a:t> of these, but then one of them could have been the “leftovers” group.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  <a:blipFill rotWithShape="0">
                <a:blip r:embed="rId3"/>
                <a:stretch>
                  <a:fillRect l="-1626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3" idx="1"/>
          </p:cNvCxnSpPr>
          <p:nvPr/>
        </p:nvCxnSpPr>
        <p:spPr>
          <a:xfrm flipH="1">
            <a:off x="1614713" y="848250"/>
            <a:ext cx="3585656" cy="617598"/>
          </a:xfrm>
          <a:prstGeom prst="line">
            <a:avLst/>
          </a:prstGeom>
          <a:ln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" idx="1"/>
          </p:cNvCxnSpPr>
          <p:nvPr/>
        </p:nvCxnSpPr>
        <p:spPr>
          <a:xfrm flipH="1">
            <a:off x="3157677" y="848250"/>
            <a:ext cx="2042692" cy="649096"/>
          </a:xfrm>
          <a:prstGeom prst="line">
            <a:avLst/>
          </a:prstGeom>
          <a:ln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7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fun recurrence relation</a:t>
            </a:r>
            <a:endParaRPr lang="en-US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when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1≤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≤10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2F93A28-8380-DE49-B1CE-C72E372A3183}"/>
              </a:ext>
            </a:extLst>
          </p:cNvPr>
          <p:cNvSpPr/>
          <p:nvPr/>
        </p:nvSpPr>
        <p:spPr>
          <a:xfrm>
            <a:off x="6632294" y="3981691"/>
            <a:ext cx="2877462" cy="11529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7B1E4-F8C7-9E4B-A088-BA7DC6A359E2}"/>
              </a:ext>
            </a:extLst>
          </p:cNvPr>
          <p:cNvSpPr txBox="1"/>
          <p:nvPr/>
        </p:nvSpPr>
        <p:spPr>
          <a:xfrm>
            <a:off x="7414271" y="6407320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FC524-A364-9C4C-B391-D7AD4BBDC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285" y="5009858"/>
            <a:ext cx="1180406" cy="141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9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867888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741658" y="5057365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 how many are LARGER than the pivot?  At most…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−1 −3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blipFill>
                <a:blip r:embed="rId2"/>
                <a:stretch>
                  <a:fillRect l="-1458" t="-377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Remember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blipFill>
                <a:blip r:embed="rId3"/>
                <a:stretch>
                  <a:fillRect l="-3419" t="-298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7179" y="6129338"/>
            <a:ext cx="139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(derivation on board)</a:t>
            </a:r>
          </a:p>
        </p:txBody>
      </p:sp>
    </p:spTree>
    <p:extLst>
      <p:ext uri="{BB962C8B-B14F-4D97-AF65-F5344CB8AC3E}">
        <p14:creationId xmlns:p14="http://schemas.microsoft.com/office/powerpoint/2010/main" val="420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one part of the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Lemma: </a:t>
                </a:r>
                <a:r>
                  <a:rPr lang="en-US" dirty="0"/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95300" y="5289551"/>
            <a:ext cx="8491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other part is exactly the same.</a:t>
            </a:r>
          </a:p>
        </p:txBody>
      </p:sp>
      <p:sp>
        <p:nvSpPr>
          <p:cNvPr id="5" name="Oval 4"/>
          <p:cNvSpPr/>
          <p:nvPr/>
        </p:nvSpPr>
        <p:spPr>
          <a:xfrm>
            <a:off x="2707482" y="3500438"/>
            <a:ext cx="4029075" cy="1457325"/>
          </a:xfrm>
          <a:prstGeom prst="ellipse">
            <a:avLst/>
          </a:prstGeom>
          <a:noFill/>
          <a:ln w="41275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(If time)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2378114" y="531329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80E97A-D01D-A44A-ADBA-31970C9DA228}"/>
              </a:ext>
            </a:extLst>
          </p:cNvPr>
          <p:cNvSpPr txBox="1">
            <a:spLocks/>
          </p:cNvSpPr>
          <p:nvPr/>
        </p:nvSpPr>
        <p:spPr>
          <a:xfrm>
            <a:off x="628650" y="520301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286808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2810"/>
            <a:ext cx="8143874" cy="4351338"/>
          </a:xfrm>
        </p:spPr>
        <p:txBody>
          <a:bodyPr>
            <a:normAutofit/>
          </a:bodyPr>
          <a:lstStyle/>
          <a:p>
            <a:r>
              <a:rPr lang="en-US" dirty="0"/>
              <a:t>Substitution method can work when the master theorem doesn’t.</a:t>
            </a:r>
          </a:p>
          <a:p>
            <a:pPr lvl="1"/>
            <a:endParaRPr lang="en-US" dirty="0"/>
          </a:p>
          <a:p>
            <a:r>
              <a:rPr lang="en-US" dirty="0"/>
              <a:t>One place we needed it was for SELECT.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Which we can do in time O(n)!</a:t>
            </a:r>
          </a:p>
        </p:txBody>
      </p:sp>
    </p:spTree>
    <p:extLst>
      <p:ext uri="{BB962C8B-B14F-4D97-AF65-F5344CB8AC3E}">
        <p14:creationId xmlns:p14="http://schemas.microsoft.com/office/powerpoint/2010/main" val="1533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/>
          <a:lstStyle/>
          <a:p>
            <a:r>
              <a:rPr lang="en-US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7301"/>
            <a:ext cx="7886700" cy="1450975"/>
          </a:xfrm>
        </p:spPr>
        <p:txBody>
          <a:bodyPr/>
          <a:lstStyle/>
          <a:p>
            <a:r>
              <a:rPr lang="en-US" dirty="0"/>
              <a:t>Randomized algorithms and </a:t>
            </a:r>
            <a:r>
              <a:rPr lang="en-US" dirty="0" err="1"/>
              <a:t>QuickSort</a:t>
            </a:r>
            <a:r>
              <a:rPr lang="en-US" dirty="0"/>
              <a:t>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2149475"/>
            <a:ext cx="7886700" cy="892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74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7550" y="3041649"/>
            <a:ext cx="8426450" cy="305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Pre-lecture 5 exercise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Remember probability theory?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pre-lecture exercise will jog your memory.</a:t>
            </a:r>
          </a:p>
        </p:txBody>
      </p:sp>
    </p:spTree>
    <p:extLst>
      <p:ext uri="{BB962C8B-B14F-4D97-AF65-F5344CB8AC3E}">
        <p14:creationId xmlns:p14="http://schemas.microsoft.com/office/powerpoint/2010/main" val="27504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C8C-2413-5046-9157-18B760D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995D-8FAF-914F-9F64-9278A60D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428853" cy="4351338"/>
          </a:xfrm>
        </p:spPr>
        <p:txBody>
          <a:bodyPr/>
          <a:lstStyle/>
          <a:p>
            <a:r>
              <a:rPr lang="en-US" dirty="0"/>
              <a:t>Step 1: Guess what the answer is.</a:t>
            </a:r>
          </a:p>
          <a:p>
            <a:r>
              <a:rPr lang="en-US" dirty="0"/>
              <a:t>Step 2: Prove by induction that your guess is correct.</a:t>
            </a:r>
          </a:p>
          <a:p>
            <a:r>
              <a:rPr lang="en-US" dirty="0"/>
              <a:t>Step 3: Profit.</a:t>
            </a:r>
          </a:p>
        </p:txBody>
      </p:sp>
    </p:spTree>
    <p:extLst>
      <p:ext uri="{BB962C8B-B14F-4D97-AF65-F5344CB8AC3E}">
        <p14:creationId xmlns:p14="http://schemas.microsoft.com/office/powerpoint/2010/main" val="126395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D850CF-9402-1E4C-9055-F7A96636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99" y="2940994"/>
            <a:ext cx="4025027" cy="2769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445" y="12157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Step 1: guess the answer</a:t>
            </a:r>
            <a:br>
              <a:rPr lang="en-US" dirty="0"/>
            </a:b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0401" y="2731626"/>
                <a:ext cx="4579364" cy="35259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Trying to work backwards gets gross fast…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can also just try it out.</a:t>
                </a:r>
              </a:p>
              <a:p>
                <a:pPr lvl="1"/>
                <a:r>
                  <a:rPr lang="en-US" sz="1800" dirty="0">
                    <a:solidFill>
                      <a:schemeClr val="accent4"/>
                    </a:solidFill>
                  </a:rPr>
                  <a:t>(see Python notebook)  </a:t>
                </a:r>
              </a:p>
              <a:p>
                <a:r>
                  <a:rPr lang="en-US" dirty="0"/>
                  <a:t>Let’s guess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try to prove it.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01" y="2731626"/>
                <a:ext cx="4579364" cy="3525970"/>
              </a:xfrm>
              <a:blipFill>
                <a:blip r:embed="rId3"/>
                <a:stretch>
                  <a:fillRect l="-2493" t="-3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81870" y="1179623"/>
                <a:ext cx="5295617" cy="1160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for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sz="24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Base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case</m:t>
                      </m:r>
                      <m:r>
                        <m:rPr>
                          <m:nor/>
                        </m:rPr>
                        <a:rPr lang="en-US" sz="2400" dirty="0"/>
                        <m:t>: 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when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1≤</m:t>
                      </m:r>
                      <m:r>
                        <a:rPr lang="en-US" sz="2400" i="1">
                          <a:latin typeface="Cambria Math" charset="0"/>
                        </a:rPr>
                        <m:t>𝑛</m:t>
                      </m:r>
                      <m:r>
                        <a:rPr lang="en-US" sz="2400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870" y="1179623"/>
                <a:ext cx="5295617" cy="116095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19593749">
            <a:off x="6203464" y="3817245"/>
            <a:ext cx="232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Looks pretty linear?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D5AA12-13A8-5E40-A198-72FB14252F0C}"/>
              </a:ext>
            </a:extLst>
          </p:cNvPr>
          <p:cNvCxnSpPr>
            <a:cxnSpLocks/>
          </p:cNvCxnSpPr>
          <p:nvPr/>
        </p:nvCxnSpPr>
        <p:spPr>
          <a:xfrm>
            <a:off x="4638034" y="3834436"/>
            <a:ext cx="1531272" cy="367174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38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01A-CD73-FD4E-B722-8D3AD332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Warning!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EEA95-97A7-D84A-AA8A-6751A38817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1247" y="1513108"/>
                <a:ext cx="6964342" cy="5188633"/>
              </a:xfrm>
            </p:spPr>
            <p:txBody>
              <a:bodyPr/>
              <a:lstStyle/>
              <a:p>
                <a:r>
                  <a:rPr lang="en-US" dirty="0"/>
                  <a:t>It may be tempting to try to prove this with the inductive hypothesis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”</a:t>
                </a:r>
              </a:p>
              <a:p>
                <a:r>
                  <a:rPr lang="en-US" dirty="0"/>
                  <a:t>But that doesn’t make sense!</a:t>
                </a:r>
              </a:p>
              <a:p>
                <a:r>
                  <a:rPr lang="en-US" dirty="0"/>
                  <a:t>Formally, that’s the same as saying: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Inductive Hypothesis for n: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There is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and some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so that,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Instead, we should 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first…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EEA95-97A7-D84A-AA8A-6751A38817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247" y="1513108"/>
                <a:ext cx="6964342" cy="5188633"/>
              </a:xfrm>
              <a:blipFill>
                <a:blip r:embed="rId2"/>
                <a:stretch>
                  <a:fillRect l="-1455" t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D823E00-A14F-404D-A97C-B179C58BCABD}"/>
              </a:ext>
            </a:extLst>
          </p:cNvPr>
          <p:cNvSpPr/>
          <p:nvPr/>
        </p:nvSpPr>
        <p:spPr>
          <a:xfrm>
            <a:off x="4062714" y="3298785"/>
            <a:ext cx="775504" cy="532435"/>
          </a:xfrm>
          <a:prstGeom prst="ellipse">
            <a:avLst/>
          </a:prstGeom>
          <a:noFill/>
          <a:ln w="5715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257C65-0B22-8940-99BE-72084755F58F}"/>
              </a:ext>
            </a:extLst>
          </p:cNvPr>
          <p:cNvSpPr/>
          <p:nvPr/>
        </p:nvSpPr>
        <p:spPr>
          <a:xfrm>
            <a:off x="1203767" y="4018345"/>
            <a:ext cx="2268638" cy="532435"/>
          </a:xfrm>
          <a:prstGeom prst="ellipse">
            <a:avLst/>
          </a:prstGeom>
          <a:noFill/>
          <a:ln w="5715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4419F-97DB-D04D-9CD8-AC9AABAA35A7}"/>
              </a:ext>
            </a:extLst>
          </p:cNvPr>
          <p:cNvSpPr txBox="1"/>
          <p:nvPr/>
        </p:nvSpPr>
        <p:spPr>
          <a:xfrm>
            <a:off x="6925638" y="2907890"/>
            <a:ext cx="1998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The IH is supposed to hold for a </a:t>
            </a:r>
            <a:r>
              <a:rPr lang="en-US" i="1" dirty="0">
                <a:solidFill>
                  <a:srgbClr val="CF6E6C"/>
                </a:solidFill>
              </a:rPr>
              <a:t>specific</a:t>
            </a:r>
            <a:r>
              <a:rPr lang="en-US" dirty="0">
                <a:solidFill>
                  <a:srgbClr val="CF6E6C"/>
                </a:solidFill>
              </a:rPr>
              <a:t> 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16977-FFE9-224B-B150-5A87A5E7128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30815" y="3369555"/>
            <a:ext cx="1994823" cy="122330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1EFEA3-CCBB-9D4D-A18D-28F222A3818B}"/>
              </a:ext>
            </a:extLst>
          </p:cNvPr>
          <p:cNvSpPr txBox="1"/>
          <p:nvPr/>
        </p:nvSpPr>
        <p:spPr>
          <a:xfrm>
            <a:off x="4450466" y="4620149"/>
            <a:ext cx="256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But now we are letting n be anything big enough!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8347DF-FFCB-FF43-9F00-08AF0912B3E3}"/>
              </a:ext>
            </a:extLst>
          </p:cNvPr>
          <p:cNvCxnSpPr>
            <a:cxnSpLocks/>
          </p:cNvCxnSpPr>
          <p:nvPr/>
        </p:nvCxnSpPr>
        <p:spPr>
          <a:xfrm flipH="1" flipV="1">
            <a:off x="3264062" y="4550780"/>
            <a:ext cx="1186404" cy="252714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6488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11898</TotalTime>
  <Words>4707</Words>
  <Application>Microsoft Office PowerPoint</Application>
  <PresentationFormat>On-screen Show (4:3)</PresentationFormat>
  <Paragraphs>898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Athelas</vt:lpstr>
      <vt:lpstr>Bernard MT Condensed</vt:lpstr>
      <vt:lpstr>Britannic Bold</vt:lpstr>
      <vt:lpstr>Calibri</vt:lpstr>
      <vt:lpstr>Calibri Light</vt:lpstr>
      <vt:lpstr>Cambria Math</vt:lpstr>
      <vt:lpstr>Courier</vt:lpstr>
      <vt:lpstr>Segoe Print</vt:lpstr>
      <vt:lpstr>Office Theme</vt:lpstr>
      <vt:lpstr>Lecture 4</vt:lpstr>
      <vt:lpstr>Last Time:  Solving Recurrence Relations</vt:lpstr>
      <vt:lpstr>The Master Theorem</vt:lpstr>
      <vt:lpstr>The Substitution Method</vt:lpstr>
      <vt:lpstr>The plan for today</vt:lpstr>
      <vt:lpstr>A fun recurrence relation</vt:lpstr>
      <vt:lpstr>The Substitution Method</vt:lpstr>
      <vt:lpstr>Step 1: guess the answer </vt:lpstr>
      <vt:lpstr>Aside: Warning!</vt:lpstr>
      <vt:lpstr>Step 2: prove our guess is right</vt:lpstr>
      <vt:lpstr>Step 3: Profit</vt:lpstr>
      <vt:lpstr>What have we learned?</vt:lpstr>
      <vt:lpstr>The Plan</vt:lpstr>
      <vt:lpstr>The k-SELECT problem from your pre-lecture exercise</vt:lpstr>
      <vt:lpstr>On your pre-lecture exercise… An O(nlog(n))-time algorithm</vt:lpstr>
      <vt:lpstr>Goal: An O(n)-time algorithm</vt:lpstr>
      <vt:lpstr>Also on your pre-lecture exercise How about SELECT(A,2)?</vt:lpstr>
      <vt:lpstr>SELECT(A, n/2) aka MEDIAN(A)?</vt:lpstr>
      <vt:lpstr>The Plan</vt:lpstr>
      <vt:lpstr>Idea: divide and conquer!</vt:lpstr>
      <vt:lpstr>Idea: divide and conquer!</vt:lpstr>
      <vt:lpstr>Idea continued…</vt:lpstr>
      <vt:lpstr>Pseudocode</vt:lpstr>
      <vt:lpstr>Does it work?</vt:lpstr>
      <vt:lpstr>What is the running time? Assuming we pick the pivot in time O(n)…</vt:lpstr>
      <vt:lpstr>The ideal pivot</vt:lpstr>
      <vt:lpstr>The ideal pivot</vt:lpstr>
      <vt:lpstr>The worst pivot</vt:lpstr>
      <vt:lpstr>The distinction matters!</vt:lpstr>
      <vt:lpstr>How do we pick a good pivot?</vt:lpstr>
      <vt:lpstr>How do we pick a good pivot?</vt:lpstr>
      <vt:lpstr>The Plan</vt:lpstr>
      <vt:lpstr>Approach</vt:lpstr>
      <vt:lpstr>How do we pick our ideal pivot?</vt:lpstr>
      <vt:lpstr>How about a good enough pivot?</vt:lpstr>
      <vt:lpstr>A good enough pivot</vt:lpstr>
      <vt:lpstr>Goal</vt:lpstr>
      <vt:lpstr>Another divide-and-conquer alg!</vt:lpstr>
      <vt:lpstr>How to pick the pivot </vt:lpstr>
      <vt:lpstr>CLAIM: this works divides the array approximately in half</vt:lpstr>
      <vt:lpstr>CLAIM: this works divides the array approximately in half</vt:lpstr>
      <vt:lpstr>Sanity Check |L|≤7n/10+5 and |R|≤7n/10+5</vt:lpstr>
      <vt:lpstr>How about the running time?</vt:lpstr>
      <vt:lpstr>Pseudocode</vt:lpstr>
      <vt:lpstr>How about the running time?</vt:lpstr>
      <vt:lpstr>The Plan</vt:lpstr>
      <vt:lpstr>This sounds like a job for…</vt:lpstr>
      <vt:lpstr>Recap of approach</vt:lpstr>
      <vt:lpstr>In practice?</vt:lpstr>
      <vt:lpstr>What have we learned? Pending the Lemma</vt:lpstr>
      <vt:lpstr>The Plan</vt:lpstr>
      <vt:lpstr>If time, back to the Lemma</vt:lpstr>
      <vt:lpstr>Proof by picture</vt:lpstr>
      <vt:lpstr>Proof by picture </vt:lpstr>
      <vt:lpstr>Proof by picture </vt:lpstr>
      <vt:lpstr>Proof by picture </vt:lpstr>
      <vt:lpstr>Proof by picture </vt:lpstr>
      <vt:lpstr>Proof by picture</vt:lpstr>
      <vt:lpstr>Proof by picture</vt:lpstr>
      <vt:lpstr>Proof by picture</vt:lpstr>
      <vt:lpstr>That was one part of the lemma</vt:lpstr>
      <vt:lpstr>The Plan</vt:lpstr>
      <vt:lpstr>Recap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Selection and Median </dc:title>
  <dc:creator>Mary Katherine Wootters</dc:creator>
  <cp:lastModifiedBy>Ali</cp:lastModifiedBy>
  <cp:revision>211</cp:revision>
  <cp:lastPrinted>2020-01-14T23:24:57Z</cp:lastPrinted>
  <dcterms:created xsi:type="dcterms:W3CDTF">2017-04-11T15:29:54Z</dcterms:created>
  <dcterms:modified xsi:type="dcterms:W3CDTF">2025-04-09T06:01:36Z</dcterms:modified>
</cp:coreProperties>
</file>